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1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9166-BFCF-402E-98D9-1D3B05038E76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7343-317B-431F-BC10-3F9BB779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87343-317B-431F-BC10-3F9BB7798A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46C9AB-23CF-4EBD-B0EA-0C37CEB240D7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FC050A-1ABC-447F-9036-26E7E27AD00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HYwrBIyZ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EzKyi4KuO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Soil Erosion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Chad Lentz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Factors Affecting Erosion (cont.)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Climate:</a:t>
            </a:r>
          </a:p>
          <a:p>
            <a:pPr lvl="2"/>
            <a:r>
              <a:rPr lang="en-US" dirty="0" smtClean="0"/>
              <a:t>Rainfall intensity and duration</a:t>
            </a:r>
          </a:p>
          <a:p>
            <a:r>
              <a:rPr lang="en-US" dirty="0" smtClean="0"/>
              <a:t>Soil Cover</a:t>
            </a:r>
          </a:p>
          <a:p>
            <a:pPr lvl="2"/>
            <a:r>
              <a:rPr lang="en-US" dirty="0" smtClean="0"/>
              <a:t>Crops Planted</a:t>
            </a:r>
          </a:p>
          <a:p>
            <a:pPr lvl="4"/>
            <a:r>
              <a:rPr lang="en-US" dirty="0" smtClean="0"/>
              <a:t>Corn, soybeans, etc.</a:t>
            </a:r>
          </a:p>
          <a:p>
            <a:pPr lvl="2"/>
            <a:r>
              <a:rPr lang="en-US" dirty="0" smtClean="0"/>
              <a:t>Tillage practices</a:t>
            </a:r>
          </a:p>
          <a:p>
            <a:pPr lvl="4"/>
            <a:r>
              <a:rPr lang="en-US" dirty="0" smtClean="0"/>
              <a:t>No-till, conservation, conventional, etc.</a:t>
            </a:r>
          </a:p>
          <a:p>
            <a:pPr lvl="2"/>
            <a:r>
              <a:rPr lang="en-US" dirty="0" smtClean="0"/>
              <a:t>Land Management</a:t>
            </a:r>
          </a:p>
          <a:p>
            <a:pPr lvl="4"/>
            <a:r>
              <a:rPr lang="en-US" dirty="0" smtClean="0"/>
              <a:t>Contour farming, surface &amp; </a:t>
            </a:r>
            <a:r>
              <a:rPr lang="en-US" dirty="0"/>
              <a:t>s</a:t>
            </a:r>
            <a:r>
              <a:rPr lang="en-US" dirty="0" smtClean="0"/>
              <a:t>ubsurface drainage,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Erosion Control Methods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Contour Farming:</a:t>
            </a:r>
          </a:p>
          <a:p>
            <a:pPr lvl="2"/>
            <a:r>
              <a:rPr lang="en-US" dirty="0" smtClean="0"/>
              <a:t>Farming parallel to the elevation contours vs. farming up and down the slope</a:t>
            </a:r>
          </a:p>
          <a:p>
            <a:pPr lvl="2"/>
            <a:r>
              <a:rPr lang="en-US" dirty="0" smtClean="0"/>
              <a:t>Causes row crops and tillage ridges to intercept and slow down water </a:t>
            </a:r>
          </a:p>
          <a:p>
            <a:pPr lvl="2"/>
            <a:r>
              <a:rPr lang="en-US" dirty="0" smtClean="0"/>
              <a:t>Can not be done in all cases</a:t>
            </a:r>
            <a:endParaRPr lang="en-US" dirty="0"/>
          </a:p>
        </p:txBody>
      </p:sp>
      <p:pic>
        <p:nvPicPr>
          <p:cNvPr id="7170" name="Picture 2" descr="http://www.mda.state.mn.us/protecting/conservation/practices/%7E/media/Images/protecting/practices/contourfarm.ashx?w=300&amp;h=279&amp;a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06" y="3810000"/>
            <a:ext cx="30316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Erosion Control Methods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Tillage Management Practices</a:t>
            </a:r>
          </a:p>
          <a:p>
            <a:pPr lvl="2"/>
            <a:r>
              <a:rPr lang="en-US" sz="2800" dirty="0" smtClean="0"/>
              <a:t>Not using conventional tillage (plowing under all residue)</a:t>
            </a:r>
          </a:p>
          <a:p>
            <a:pPr lvl="2"/>
            <a:r>
              <a:rPr lang="en-US" sz="2800" dirty="0" smtClean="0"/>
              <a:t>Using conservation tillage (leaving 30% of residue) and no-till methods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Tillage Management Practices</a:t>
            </a:r>
            <a:endParaRPr lang="en-US" dirty="0"/>
          </a:p>
        </p:txBody>
      </p:sp>
      <p:pic>
        <p:nvPicPr>
          <p:cNvPr id="3074" name="Picture 2" descr="http://i184.photobucket.com/albums/x243/delhotalfarms/2010/IMG_4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645"/>
            <a:ext cx="35052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deere.ca/en_CA/media/corporate_images/2011_press_releases/december/vertical_tillage_tool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36473"/>
            <a:ext cx="4419600" cy="21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linifarm.com/1780_files/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6094"/>
            <a:ext cx="3577935" cy="26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Erosion Control Methods 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Tile and Dry Dam Installation</a:t>
            </a:r>
          </a:p>
          <a:p>
            <a:pPr lvl="2"/>
            <a:r>
              <a:rPr lang="en-US" sz="2800" dirty="0" smtClean="0"/>
              <a:t>Dry dams slow water down</a:t>
            </a:r>
          </a:p>
          <a:p>
            <a:pPr lvl="2"/>
            <a:r>
              <a:rPr lang="en-US" sz="2800" dirty="0" smtClean="0"/>
              <a:t>Tile gets the water off the surface</a:t>
            </a:r>
          </a:p>
          <a:p>
            <a:pPr lvl="2"/>
            <a:r>
              <a:rPr lang="en-US" sz="2800" dirty="0" smtClean="0"/>
              <a:t>Generally improves crop yield as well</a:t>
            </a:r>
          </a:p>
          <a:p>
            <a:pPr lvl="2"/>
            <a:r>
              <a:rPr lang="en-US" sz="2800" dirty="0" smtClean="0"/>
              <a:t>Dry dams require maintenance over </a:t>
            </a:r>
            <a:r>
              <a:rPr lang="en-US" sz="2800" dirty="0" smtClean="0"/>
              <a:t>time</a:t>
            </a:r>
          </a:p>
          <a:p>
            <a:pPr lvl="2"/>
            <a:r>
              <a:rPr lang="en-US" sz="2800" dirty="0" smtClean="0">
                <a:hlinkClick r:id="rId2"/>
              </a:rPr>
              <a:t>https://www.youtube.com/watch?v=UxHYwrBIyZ8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678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and Dry Dams</a:t>
            </a:r>
            <a:endParaRPr lang="en-US" dirty="0"/>
          </a:p>
        </p:txBody>
      </p:sp>
      <p:pic>
        <p:nvPicPr>
          <p:cNvPr id="3" name="Picture 2" descr="https://www.ag.ndsu.edu/news/newsreleases/2007/aug-30-2007/managing-subsurface-water-in-the-field-can-pay-off/2007-08-30.6385532532/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1766"/>
            <a:ext cx="2743200" cy="20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8.photobucket.com/albums/a16/binderpower856/05PlowingTerraces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5" y="4038600"/>
            <a:ext cx="3380821" cy="25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9GmJy32tfi4/UpqrHWm0MQI/AAAAAAAAFeQ/7maJS0a48c4/s1600/2013-11-30+06.38.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2750819"/>
            <a:ext cx="4267200" cy="25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Erosion Control Methods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Natural Vegetation Cover</a:t>
            </a:r>
          </a:p>
          <a:p>
            <a:pPr lvl="2"/>
            <a:r>
              <a:rPr lang="en-US" sz="2800" dirty="0" smtClean="0"/>
              <a:t>Waterways slow erosion</a:t>
            </a:r>
          </a:p>
          <a:p>
            <a:pPr lvl="2"/>
            <a:r>
              <a:rPr lang="en-US" sz="2800" dirty="0" smtClean="0"/>
              <a:t>Leaving forest and grass strips along gullies and streams can slow erosion and slow nutrient loss</a:t>
            </a:r>
          </a:p>
          <a:p>
            <a:pPr lvl="2"/>
            <a:r>
              <a:rPr lang="en-US" sz="2800" dirty="0" smtClean="0"/>
              <a:t>Roots anchor soil along streams</a:t>
            </a:r>
          </a:p>
          <a:p>
            <a:pPr lvl="2"/>
            <a:r>
              <a:rPr lang="en-US" sz="2800" dirty="0" smtClean="0"/>
              <a:t>Cover crops</a:t>
            </a:r>
          </a:p>
        </p:txBody>
      </p:sp>
    </p:spTree>
    <p:extLst>
      <p:ext uri="{BB962C8B-B14F-4D97-AF65-F5344CB8AC3E}">
        <p14:creationId xmlns:p14="http://schemas.microsoft.com/office/powerpoint/2010/main" val="1107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Vegetative Cover</a:t>
            </a:r>
            <a:endParaRPr lang="en-US" dirty="0"/>
          </a:p>
        </p:txBody>
      </p:sp>
      <p:pic>
        <p:nvPicPr>
          <p:cNvPr id="4" name="Picture 2" descr="http://allamakeeswcd.org/wp-content/uploads/2010/04/grassWaterw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352800" cy="21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IL HEALTH-BUILDING: This cover crop stand of red clover, tillage radish and ryegrass was interseeded on June 27 in southern New Yor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362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tcovercrops.com/wp-content/uploads/2010/10/Cover-Crops-Fall-2010-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80806"/>
            <a:ext cx="29972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b/b6/Riparian_buffer_on_Bear_Creek_in_Story_County,_Io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8153"/>
            <a:ext cx="1921173" cy="269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In Conclusion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erosion is a major problem affecting farmers</a:t>
            </a:r>
          </a:p>
          <a:p>
            <a:r>
              <a:rPr lang="en-US" dirty="0" smtClean="0"/>
              <a:t>Needs to be kept in check before it becomes a unmanageable</a:t>
            </a:r>
          </a:p>
          <a:p>
            <a:r>
              <a:rPr lang="en-US" dirty="0" smtClean="0"/>
              <a:t>Many methods to control erosion that work </a:t>
            </a:r>
            <a:r>
              <a:rPr lang="en-US" dirty="0" smtClean="0"/>
              <a:t>good</a:t>
            </a:r>
          </a:p>
          <a:p>
            <a:r>
              <a:rPr lang="en-US" dirty="0" smtClean="0">
                <a:hlinkClick r:id="rId2"/>
              </a:rPr>
              <a:t>https://www.youtube.com/watch?v=EzKyi4KuOEE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earthuntouched.com/wp-content/uploads/2014/10/soil-eros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27895"/>
            <a:ext cx="2790825" cy="20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Why Care?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valuable topsoil</a:t>
            </a:r>
          </a:p>
          <a:p>
            <a:r>
              <a:rPr lang="en-US" dirty="0" smtClean="0"/>
              <a:t>Carries away expensive nutrients</a:t>
            </a:r>
          </a:p>
          <a:p>
            <a:r>
              <a:rPr lang="en-US" dirty="0" smtClean="0"/>
              <a:t>Increase tillage costs to fix</a:t>
            </a:r>
          </a:p>
          <a:p>
            <a:r>
              <a:rPr lang="en-US" dirty="0" smtClean="0"/>
              <a:t>Creates algae blooms and dead zones due to excess nutrients in waterways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Types of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roblem with dry, bare land with high winds</a:t>
            </a:r>
          </a:p>
          <a:p>
            <a:pPr lvl="2"/>
            <a:r>
              <a:rPr lang="en-US" dirty="0" smtClean="0"/>
              <a:t>Not easily seen in some instances</a:t>
            </a:r>
          </a:p>
          <a:p>
            <a:r>
              <a:rPr lang="en-US" dirty="0" smtClean="0"/>
              <a:t>Water:</a:t>
            </a:r>
          </a:p>
          <a:p>
            <a:pPr lvl="2"/>
            <a:r>
              <a:rPr lang="en-US" dirty="0" smtClean="0"/>
              <a:t>Problem in steep sloped areas</a:t>
            </a:r>
          </a:p>
          <a:p>
            <a:pPr lvl="2"/>
            <a:r>
              <a:rPr lang="en-US" dirty="0" smtClean="0"/>
              <a:t>Causes problems with marine life</a:t>
            </a:r>
          </a:p>
          <a:p>
            <a:pPr lvl="2"/>
            <a:r>
              <a:rPr lang="en-US" dirty="0" smtClean="0"/>
              <a:t>Has many forms that vary in severity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 descr=" rel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800"/>
            <a:ext cx="3505200" cy="15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Types of Water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Sheet Erosion</a:t>
            </a:r>
          </a:p>
          <a:p>
            <a:r>
              <a:rPr lang="en-US" dirty="0" smtClean="0"/>
              <a:t>Rill Erosion</a:t>
            </a:r>
          </a:p>
          <a:p>
            <a:r>
              <a:rPr lang="en-US" dirty="0" smtClean="0"/>
              <a:t>Gully Erosion</a:t>
            </a:r>
          </a:p>
          <a:p>
            <a:r>
              <a:rPr lang="en-US" dirty="0" smtClean="0"/>
              <a:t>Stream bank Erosion</a:t>
            </a:r>
            <a:endParaRPr lang="en-US" dirty="0"/>
          </a:p>
        </p:txBody>
      </p:sp>
      <p:pic>
        <p:nvPicPr>
          <p:cNvPr id="2050" name="Picture 2" descr="http://awwatersheds.org/cms/assets/sh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599"/>
            <a:ext cx="4800600" cy="38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Sheet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is removed evenly</a:t>
            </a:r>
          </a:p>
          <a:p>
            <a:r>
              <a:rPr lang="en-US" dirty="0" smtClean="0"/>
              <a:t>Only removes a small layer of soil from the area</a:t>
            </a:r>
          </a:p>
          <a:p>
            <a:r>
              <a:rPr lang="en-US" dirty="0" smtClean="0"/>
              <a:t>Quickly turns into rill erosion</a:t>
            </a:r>
            <a:endParaRPr lang="en-US" dirty="0"/>
          </a:p>
        </p:txBody>
      </p:sp>
      <p:pic>
        <p:nvPicPr>
          <p:cNvPr id="3074" name="Picture 2" descr="Picture of a harvested field showing deposits of soil and crop debris at the lower e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92138"/>
            <a:ext cx="4191000" cy="3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Rill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channels of water can be seen</a:t>
            </a:r>
          </a:p>
          <a:p>
            <a:r>
              <a:rPr lang="en-US" dirty="0" smtClean="0"/>
              <a:t>Soil is beginning to move away at a quicker rate</a:t>
            </a:r>
          </a:p>
          <a:p>
            <a:r>
              <a:rPr lang="en-US" dirty="0" smtClean="0"/>
              <a:t>Can still be fixed with normal tillage practices</a:t>
            </a:r>
          </a:p>
          <a:p>
            <a:endParaRPr lang="en-US" dirty="0"/>
          </a:p>
        </p:txBody>
      </p:sp>
      <p:pic>
        <p:nvPicPr>
          <p:cNvPr id="4098" name="Picture 2" descr="http://luirig.altervista.org/cpm/albums/nrcs3/1356-Severe-sheet-and-rill-erosion-on-highly-erodible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84473"/>
            <a:ext cx="4400550" cy="3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Gully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channels that carry away soil and water</a:t>
            </a:r>
          </a:p>
          <a:p>
            <a:r>
              <a:rPr lang="en-US" dirty="0" smtClean="0"/>
              <a:t>Generally removes less soil than sheet and rill erosion</a:t>
            </a:r>
          </a:p>
          <a:p>
            <a:r>
              <a:rPr lang="en-US" dirty="0" smtClean="0"/>
              <a:t>Can no longer be fixed with tillage practices</a:t>
            </a:r>
          </a:p>
          <a:p>
            <a:r>
              <a:rPr lang="en-US" dirty="0" smtClean="0"/>
              <a:t>If left unchecked can become a major problem</a:t>
            </a:r>
            <a:endParaRPr lang="en-US" dirty="0"/>
          </a:p>
        </p:txBody>
      </p:sp>
      <p:pic>
        <p:nvPicPr>
          <p:cNvPr id="5122" name="Picture 2" descr="http://i.dailymail.co.uk/i/pix/2014/02/04/article-2551912-1B31735F00000578-452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4057650" cy="270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Stream Bank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Constantly occurring due to constant presence of water</a:t>
            </a:r>
          </a:p>
          <a:p>
            <a:r>
              <a:rPr lang="en-US" dirty="0" smtClean="0"/>
              <a:t>Can be accelerated by vegetation removal, farming to close to streambed, or straightening the channel</a:t>
            </a:r>
          </a:p>
          <a:p>
            <a:r>
              <a:rPr lang="en-US" dirty="0" smtClean="0"/>
              <a:t>Soil is instantly taken away</a:t>
            </a:r>
          </a:p>
          <a:p>
            <a:r>
              <a:rPr lang="en-US" dirty="0" smtClean="0"/>
              <a:t>Can cause stream to move over time</a:t>
            </a:r>
            <a:endParaRPr lang="en-US" dirty="0"/>
          </a:p>
        </p:txBody>
      </p:sp>
      <p:pic>
        <p:nvPicPr>
          <p:cNvPr id="6146" name="Picture 2" descr="http://soer.justice.tas.gov.au/2003/image/108/p-water_erosion-stream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25162"/>
            <a:ext cx="3124200" cy="20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Factors Affecting Erosion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Topography:</a:t>
            </a:r>
          </a:p>
          <a:p>
            <a:pPr lvl="2"/>
            <a:r>
              <a:rPr lang="en-US" dirty="0" smtClean="0"/>
              <a:t>Slope: Length and Steepness</a:t>
            </a:r>
          </a:p>
          <a:p>
            <a:pPr lvl="2"/>
            <a:r>
              <a:rPr lang="en-US" dirty="0" smtClean="0"/>
              <a:t>Shape of the watershed</a:t>
            </a:r>
            <a:endParaRPr lang="en-US" dirty="0"/>
          </a:p>
          <a:p>
            <a:r>
              <a:rPr lang="en-US" dirty="0" smtClean="0"/>
              <a:t>Soil Texture &amp; Structure:</a:t>
            </a:r>
          </a:p>
          <a:p>
            <a:pPr lvl="2"/>
            <a:r>
              <a:rPr lang="en-US" dirty="0" smtClean="0"/>
              <a:t>Size of soil particles:</a:t>
            </a:r>
          </a:p>
          <a:p>
            <a:pPr lvl="4"/>
            <a:r>
              <a:rPr lang="en-US" dirty="0" smtClean="0"/>
              <a:t>Sand: Easily detached, not easily moved however</a:t>
            </a:r>
          </a:p>
          <a:p>
            <a:pPr lvl="4"/>
            <a:r>
              <a:rPr lang="en-US" dirty="0" smtClean="0"/>
              <a:t>Clay: Not easily detached, but easily moved</a:t>
            </a:r>
          </a:p>
          <a:p>
            <a:pPr lvl="2"/>
            <a:r>
              <a:rPr lang="en-US" dirty="0" smtClean="0"/>
              <a:t>Infiltration Rate of Soil</a:t>
            </a:r>
          </a:p>
          <a:p>
            <a:pPr lvl="2"/>
            <a:r>
              <a:rPr lang="en-US" dirty="0" smtClean="0"/>
              <a:t>Organic Matter content &amp; water holding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036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480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Soil Erosion</vt:lpstr>
      <vt:lpstr>Why Care?</vt:lpstr>
      <vt:lpstr>Types of Erosion</vt:lpstr>
      <vt:lpstr>Types of Water Erosion</vt:lpstr>
      <vt:lpstr>Sheet Erosion</vt:lpstr>
      <vt:lpstr>Rill Erosion</vt:lpstr>
      <vt:lpstr>Gully Erosion</vt:lpstr>
      <vt:lpstr>Stream Bank Erosion</vt:lpstr>
      <vt:lpstr>Factors Affecting Erosion</vt:lpstr>
      <vt:lpstr>Factors Affecting Erosion (cont.)</vt:lpstr>
      <vt:lpstr>Erosion Control Methods</vt:lpstr>
      <vt:lpstr>Erosion Control Methods </vt:lpstr>
      <vt:lpstr>Tillage Management Practices</vt:lpstr>
      <vt:lpstr>Erosion Control Methods </vt:lpstr>
      <vt:lpstr>Tiling and Dry Dams</vt:lpstr>
      <vt:lpstr>Erosion Control Methods</vt:lpstr>
      <vt:lpstr>Vegetative Cover</vt:lpstr>
      <vt:lpstr>In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Erosion</dc:title>
  <dc:creator>Lentz</dc:creator>
  <cp:lastModifiedBy>Lentz</cp:lastModifiedBy>
  <cp:revision>46</cp:revision>
  <dcterms:created xsi:type="dcterms:W3CDTF">2015-04-23T16:10:43Z</dcterms:created>
  <dcterms:modified xsi:type="dcterms:W3CDTF">2015-05-04T04:16:41Z</dcterms:modified>
</cp:coreProperties>
</file>