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0" r:id="rId11"/>
    <p:sldId id="271" r:id="rId12"/>
    <p:sldId id="264" r:id="rId13"/>
    <p:sldId id="273" r:id="rId14"/>
    <p:sldId id="266" r:id="rId15"/>
    <p:sldId id="265" r:id="rId16"/>
    <p:sldId id="267" r:id="rId17"/>
    <p:sldId id="268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uw, Nevin Jonaputra" initials="LNJ" lastIdx="0" clrIdx="0">
    <p:extLst>
      <p:ext uri="{19B8F6BF-5375-455C-9EA6-DF929625EA0E}">
        <p15:presenceInfo xmlns:p15="http://schemas.microsoft.com/office/powerpoint/2012/main" userId="S-1-5-21-2509641344-1052565914-3260824488-5960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73ED-63F9-4888-A81D-D153399582C3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C186-FE2B-44FC-8BA4-090349E2D38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220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73ED-63F9-4888-A81D-D153399582C3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C186-FE2B-44FC-8BA4-090349E2D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98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73ED-63F9-4888-A81D-D153399582C3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C186-FE2B-44FC-8BA4-090349E2D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1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73ED-63F9-4888-A81D-D153399582C3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C186-FE2B-44FC-8BA4-090349E2D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46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73ED-63F9-4888-A81D-D153399582C3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C186-FE2B-44FC-8BA4-090349E2D38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310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73ED-63F9-4888-A81D-D153399582C3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C186-FE2B-44FC-8BA4-090349E2D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0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73ED-63F9-4888-A81D-D153399582C3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C186-FE2B-44FC-8BA4-090349E2D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55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73ED-63F9-4888-A81D-D153399582C3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C186-FE2B-44FC-8BA4-090349E2D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8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73ED-63F9-4888-A81D-D153399582C3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C186-FE2B-44FC-8BA4-090349E2D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AC973ED-63F9-4888-A81D-D153399582C3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24C186-FE2B-44FC-8BA4-090349E2D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16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73ED-63F9-4888-A81D-D153399582C3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C186-FE2B-44FC-8BA4-090349E2D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64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AC973ED-63F9-4888-A81D-D153399582C3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B24C186-FE2B-44FC-8BA4-090349E2D38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34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due.de/imperia/md/content/water-science/irrigation_and_irrigation_problem_in_indonesia.pdf" TargetMode="External"/><Relationship Id="rId2" Type="http://schemas.openxmlformats.org/officeDocument/2006/relationships/hyperlink" Target="http://www.fao.org/docrep/005/ac623e/ac623e0g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ritannica.com/EBchecked/topic/286480/Indonesia/22860/Agriculture-forestry-and-fishing" TargetMode="External"/><Relationship Id="rId5" Type="http://schemas.openxmlformats.org/officeDocument/2006/relationships/hyperlink" Target="http://www.nationsencyclopedia.com/Asia-and-Oceania/Indonesia-AGRICULTURE.html" TargetMode="External"/><Relationship Id="rId4" Type="http://schemas.openxmlformats.org/officeDocument/2006/relationships/hyperlink" Target="http://www.fao.org/ag/AGP/AGPC/doc/Counprof/Indonesia/Indones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TSM 352 Indonesia Land &amp; Water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Nevin</a:t>
            </a:r>
            <a:r>
              <a:rPr lang="en-US" dirty="0" smtClean="0"/>
              <a:t> </a:t>
            </a:r>
            <a:r>
              <a:rPr lang="en-US" dirty="0" err="1" smtClean="0"/>
              <a:t>Liauw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254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45% of Indonesian workers, 17% of GDP in 2001</a:t>
            </a:r>
          </a:p>
          <a:p>
            <a:r>
              <a:rPr lang="en-US" dirty="0" smtClean="0"/>
              <a:t>Rice is the main staple crop: 50,461,000 tons in 2001</a:t>
            </a:r>
          </a:p>
          <a:p>
            <a:r>
              <a:rPr lang="en-US" dirty="0" smtClean="0"/>
              <a:t>Cassava (15,422,000 tons), corn (9,139,000 tons), sweet potato (1,928,000 tons)</a:t>
            </a:r>
          </a:p>
          <a:p>
            <a:r>
              <a:rPr lang="en-US" dirty="0" smtClean="0"/>
              <a:t>Vegetable: cabbage (1,366,410 tons), shallots (772,818 tons), mustard greens (454,815 tons)</a:t>
            </a:r>
          </a:p>
          <a:p>
            <a:r>
              <a:rPr lang="en-US" dirty="0" smtClean="0"/>
              <a:t>Sugar largest commercial crop (26,000,000 tons)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galuhmanulis.files.wordpress.com/2008/12/sawa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14800"/>
            <a:ext cx="28702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274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and Water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bundantly available to develop more productive agricultural activities</a:t>
            </a:r>
          </a:p>
          <a:p>
            <a:r>
              <a:rPr lang="en-US" dirty="0" smtClean="0"/>
              <a:t>Agriculture important to sustain and provide staple food for Indonesia.</a:t>
            </a:r>
          </a:p>
          <a:p>
            <a:r>
              <a:rPr lang="en-US" dirty="0" smtClean="0"/>
              <a:t>Great potential to produce high value commodities for export increase national foreign exchange earnings</a:t>
            </a:r>
          </a:p>
          <a:p>
            <a:r>
              <a:rPr lang="en-US" dirty="0" smtClean="0"/>
              <a:t>Indonesia's </a:t>
            </a:r>
            <a:r>
              <a:rPr lang="en-US" dirty="0"/>
              <a:t>1945 National Constitution stipulates that “Land and water and all natural resources underneath are under the control of the government and [are to be] exploited as much as possible for the prosperity of the whole nation.” (Article 33)</a:t>
            </a:r>
          </a:p>
        </p:txBody>
      </p:sp>
    </p:spTree>
    <p:extLst>
      <p:ext uri="{BB962C8B-B14F-4D97-AF65-F5344CB8AC3E}">
        <p14:creationId xmlns:p14="http://schemas.microsoft.com/office/powerpoint/2010/main" val="2576827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Land: 192 million ha total. Paddy rice accounts for 11 million ha</a:t>
            </a:r>
          </a:p>
          <a:p>
            <a:r>
              <a:rPr lang="en-US" dirty="0"/>
              <a:t>T</a:t>
            </a:r>
            <a:r>
              <a:rPr lang="en-US" dirty="0" smtClean="0"/>
              <a:t>echnical irrigation areas (3.4 million ha)</a:t>
            </a:r>
          </a:p>
          <a:p>
            <a:r>
              <a:rPr lang="en-US" dirty="0"/>
              <a:t>S</a:t>
            </a:r>
            <a:r>
              <a:rPr lang="en-US" dirty="0" smtClean="0"/>
              <a:t>emi-technical irrigation areas (1.12 million ha)</a:t>
            </a:r>
          </a:p>
          <a:p>
            <a:r>
              <a:rPr lang="en-US" dirty="0"/>
              <a:t>S</a:t>
            </a:r>
            <a:r>
              <a:rPr lang="en-US" dirty="0" smtClean="0"/>
              <a:t>imple irrigation areas (0.77 million ha)</a:t>
            </a:r>
          </a:p>
          <a:p>
            <a:r>
              <a:rPr lang="en-US" dirty="0"/>
              <a:t>V</a:t>
            </a:r>
            <a:r>
              <a:rPr lang="en-US" dirty="0" smtClean="0"/>
              <a:t>illage irrigation (2.29 million ha)</a:t>
            </a:r>
          </a:p>
          <a:p>
            <a:r>
              <a:rPr lang="en-US" dirty="0"/>
              <a:t>I</a:t>
            </a:r>
            <a:r>
              <a:rPr lang="en-US" dirty="0" smtClean="0"/>
              <a:t>nland and tidal swamp (1.67 million ha)</a:t>
            </a:r>
          </a:p>
          <a:p>
            <a:r>
              <a:rPr lang="en-US" dirty="0" err="1" smtClean="0"/>
              <a:t>Rainfed</a:t>
            </a:r>
            <a:r>
              <a:rPr lang="en-US" dirty="0" smtClean="0"/>
              <a:t> areas (1.77 million ha)</a:t>
            </a:r>
          </a:p>
          <a:p>
            <a:r>
              <a:rPr lang="en-US" dirty="0" smtClean="0"/>
              <a:t>Dryland and non-irrigated areas (57 million ha)</a:t>
            </a:r>
            <a:endParaRPr lang="en-US" dirty="0"/>
          </a:p>
        </p:txBody>
      </p:sp>
      <p:pic>
        <p:nvPicPr>
          <p:cNvPr id="3074" name="Picture 2" descr="http://www.wri.org/sites/default/files/styles/large/public/indonesia_birdseye_1.jpg?itok=ToFzqQq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95600"/>
            <a:ext cx="2974975" cy="223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004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and semi irrigation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Permanent structure, measure and control water flows.</a:t>
            </a:r>
          </a:p>
          <a:p>
            <a:r>
              <a:rPr lang="en-US" dirty="0" smtClean="0"/>
              <a:t>Main, secondary, and tertiary canals, deliver water to tertiary block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071" y="2971800"/>
            <a:ext cx="72675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52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Central input for agriculture production.</a:t>
            </a:r>
          </a:p>
          <a:p>
            <a:r>
              <a:rPr lang="en-US" dirty="0" smtClean="0"/>
              <a:t>2000-3500 mm annual rainfall, 278 mm infiltrates and percolates as ground water. Remaining runoff or surface water.</a:t>
            </a:r>
          </a:p>
          <a:p>
            <a:r>
              <a:rPr lang="en-US" dirty="0" smtClean="0"/>
              <a:t>If managed properly, readily available 2100 mm annually</a:t>
            </a:r>
          </a:p>
          <a:p>
            <a:r>
              <a:rPr lang="en-US" dirty="0" smtClean="0"/>
              <a:t>Water storage total= 13.75 million ha, lake (1.77 million ha), dam and reservoir (50,000 ha), rivers (2.9 million ha), inland/swamp (9 million ha)</a:t>
            </a:r>
            <a:endParaRPr lang="en-US" dirty="0"/>
          </a:p>
        </p:txBody>
      </p:sp>
      <p:pic>
        <p:nvPicPr>
          <p:cNvPr id="4098" name="Picture 2" descr="http://www.itc.nl/Images/Research/WCC/Rahmawat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29100"/>
            <a:ext cx="26035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resources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Transformation of productive agriculture areas into critical land: 8 million ha</a:t>
            </a:r>
          </a:p>
          <a:p>
            <a:r>
              <a:rPr lang="en-US" dirty="0" smtClean="0"/>
              <a:t>Marginal land: swamp ecosystem, 24 million ha</a:t>
            </a:r>
          </a:p>
          <a:p>
            <a:r>
              <a:rPr lang="en-US" dirty="0" smtClean="0"/>
              <a:t>Sleeping land </a:t>
            </a:r>
          </a:p>
          <a:p>
            <a:r>
              <a:rPr lang="en-US" dirty="0" smtClean="0"/>
              <a:t>Conversion of paddy rice land: 246,000 ha affected</a:t>
            </a:r>
          </a:p>
          <a:p>
            <a:r>
              <a:rPr lang="en-US" dirty="0" smtClean="0"/>
              <a:t>Land fragmentation</a:t>
            </a:r>
          </a:p>
          <a:p>
            <a:r>
              <a:rPr lang="en-US" dirty="0" smtClean="0"/>
              <a:t>Infrastructure development of optimal irrigated areas.</a:t>
            </a:r>
            <a:endParaRPr lang="en-US" dirty="0"/>
          </a:p>
        </p:txBody>
      </p:sp>
      <p:pic>
        <p:nvPicPr>
          <p:cNvPr id="6146" name="Picture 2" descr="http://upload.wikimedia.org/wikipedia/commons/b/be/Jambi-indonesia-swam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62200"/>
            <a:ext cx="2651760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404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resources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Rising water demand: quality and quantity</a:t>
            </a:r>
          </a:p>
          <a:p>
            <a:r>
              <a:rPr lang="en-US" dirty="0" smtClean="0"/>
              <a:t>Lack of upland/upstream land management</a:t>
            </a:r>
          </a:p>
          <a:p>
            <a:r>
              <a:rPr lang="en-US" dirty="0" smtClean="0"/>
              <a:t>Erosion-related degradation</a:t>
            </a:r>
          </a:p>
          <a:p>
            <a:r>
              <a:rPr lang="en-US" dirty="0" smtClean="0"/>
              <a:t>Population growth</a:t>
            </a:r>
          </a:p>
          <a:p>
            <a:r>
              <a:rPr lang="en-US" dirty="0" smtClean="0"/>
              <a:t>Inefficient irrigation water management</a:t>
            </a:r>
          </a:p>
          <a:p>
            <a:r>
              <a:rPr lang="en-US" dirty="0" smtClean="0"/>
              <a:t>Extreme climatic change</a:t>
            </a:r>
          </a:p>
          <a:p>
            <a:r>
              <a:rPr lang="en-US" dirty="0" smtClean="0"/>
              <a:t>Over-pumping of groundwater</a:t>
            </a:r>
          </a:p>
          <a:p>
            <a:r>
              <a:rPr lang="en-US" dirty="0" smtClean="0"/>
              <a:t>Weak water user associations</a:t>
            </a:r>
          </a:p>
        </p:txBody>
      </p:sp>
    </p:spTree>
    <p:extLst>
      <p:ext uri="{BB962C8B-B14F-4D97-AF65-F5344CB8AC3E}">
        <p14:creationId xmlns:p14="http://schemas.microsoft.com/office/powerpoint/2010/main" val="3106984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Policy on land resources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Critical land: </a:t>
            </a:r>
            <a:r>
              <a:rPr lang="en-US" dirty="0"/>
              <a:t>develop upland farming conservation practices to farmers</a:t>
            </a:r>
            <a:endParaRPr lang="en-US" dirty="0" smtClean="0"/>
          </a:p>
          <a:p>
            <a:r>
              <a:rPr lang="en-US" dirty="0" smtClean="0"/>
              <a:t>Marginal land: </a:t>
            </a:r>
            <a:r>
              <a:rPr lang="en-US" dirty="0"/>
              <a:t>manage marginal land and carry out land </a:t>
            </a:r>
            <a:r>
              <a:rPr lang="en-US" dirty="0" smtClean="0"/>
              <a:t>improvement</a:t>
            </a:r>
          </a:p>
          <a:p>
            <a:r>
              <a:rPr lang="en-US" dirty="0" smtClean="0"/>
              <a:t>Sleeping land: transmigration program, mechanized agriculture, </a:t>
            </a:r>
          </a:p>
          <a:p>
            <a:r>
              <a:rPr lang="en-US" dirty="0" smtClean="0"/>
              <a:t>Conversion of land function</a:t>
            </a:r>
          </a:p>
          <a:p>
            <a:r>
              <a:rPr lang="en-US" dirty="0" smtClean="0"/>
              <a:t>Land fragmentation</a:t>
            </a:r>
          </a:p>
          <a:p>
            <a:r>
              <a:rPr lang="en-US" dirty="0" smtClean="0"/>
              <a:t>Staged infrastructure development toward irrigated 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180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Policy on water resources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Conserve water</a:t>
            </a:r>
          </a:p>
          <a:p>
            <a:r>
              <a:rPr lang="en-US" dirty="0" smtClean="0"/>
              <a:t>Encourage national water saving movement</a:t>
            </a:r>
          </a:p>
          <a:p>
            <a:r>
              <a:rPr lang="en-US" dirty="0" smtClean="0"/>
              <a:t>Carry out reforestation and regreening</a:t>
            </a:r>
          </a:p>
          <a:p>
            <a:r>
              <a:rPr lang="en-US" dirty="0" smtClean="0"/>
              <a:t>Improve operation and maintenance</a:t>
            </a:r>
          </a:p>
          <a:p>
            <a:r>
              <a:rPr lang="en-US" dirty="0" smtClean="0"/>
              <a:t>Prevent water resources pollution from domestic and industrial waste</a:t>
            </a:r>
          </a:p>
          <a:p>
            <a:r>
              <a:rPr lang="en-US" dirty="0" smtClean="0"/>
              <a:t>Increase efficient use of irrigation water</a:t>
            </a:r>
          </a:p>
          <a:p>
            <a:r>
              <a:rPr lang="en-US" dirty="0" smtClean="0"/>
              <a:t>Anticipate climate changes</a:t>
            </a:r>
          </a:p>
          <a:p>
            <a:r>
              <a:rPr lang="en-US" dirty="0" smtClean="0"/>
              <a:t>Prevent groundwater pollution</a:t>
            </a:r>
          </a:p>
          <a:p>
            <a:r>
              <a:rPr lang="en-US" dirty="0" smtClean="0"/>
              <a:t>Improve performance of water user associations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778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improve our rice-self sufficiency and agriculture, land and water resources problems must be faced.</a:t>
            </a:r>
          </a:p>
          <a:p>
            <a:r>
              <a:rPr lang="en-US" dirty="0" smtClean="0"/>
              <a:t>This will lead to improve production in agriculture</a:t>
            </a:r>
          </a:p>
          <a:p>
            <a:r>
              <a:rPr lang="en-US" dirty="0" smtClean="0"/>
              <a:t>Improve economical and political position in the world</a:t>
            </a:r>
          </a:p>
          <a:p>
            <a:r>
              <a:rPr lang="en-US" dirty="0" smtClean="0"/>
              <a:t>Sustain our country</a:t>
            </a:r>
          </a:p>
        </p:txBody>
      </p:sp>
    </p:spTree>
    <p:extLst>
      <p:ext uri="{BB962C8B-B14F-4D97-AF65-F5344CB8AC3E}">
        <p14:creationId xmlns:p14="http://schemas.microsoft.com/office/powerpoint/2010/main" val="2404645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Indonesia?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homeland</a:t>
            </a:r>
          </a:p>
          <a:p>
            <a:r>
              <a:rPr lang="en-US" dirty="0" smtClean="0"/>
              <a:t>Further knowledge about my own country</a:t>
            </a:r>
          </a:p>
          <a:p>
            <a:r>
              <a:rPr lang="en-US" dirty="0" smtClean="0"/>
              <a:t>Expose you all to a different land and water types, problems, and solutions than Illinois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732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www.fao.org/docrep/005/ac623e/ac623e0g.htm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www.uni-due.de/imperia/md/content/water-science/irrigation_and_irrigation_problem_in_indonesia.pdf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www.fao.org/ag/AGP/AGPC/doc/Counprof/Indonesia/Indones.htm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www.nationsencyclopedia.com/Asia-and-Oceania/Indonesia-AGRICULTURE.html</a:t>
            </a:r>
            <a:endParaRPr lang="en-US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www.britannica.com/EBchecked/topic/286480/Indonesia/22860/Agriculture-forestry-and-fishing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08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Information</a:t>
            </a:r>
          </a:p>
          <a:p>
            <a:r>
              <a:rPr lang="en-US" dirty="0" smtClean="0"/>
              <a:t>Agriculture</a:t>
            </a:r>
            <a:endParaRPr lang="en-US" dirty="0"/>
          </a:p>
          <a:p>
            <a:r>
              <a:rPr lang="en-US" dirty="0" smtClean="0"/>
              <a:t>Analyze the general land and water potentials</a:t>
            </a:r>
          </a:p>
          <a:p>
            <a:r>
              <a:rPr lang="en-US" dirty="0" smtClean="0"/>
              <a:t>Land and water problems</a:t>
            </a:r>
          </a:p>
          <a:p>
            <a:r>
              <a:rPr lang="en-US" dirty="0" smtClean="0"/>
              <a:t>Policy/ Solutions on land and water development</a:t>
            </a:r>
          </a:p>
        </p:txBody>
      </p:sp>
    </p:spTree>
    <p:extLst>
      <p:ext uri="{BB962C8B-B14F-4D97-AF65-F5344CB8AC3E}">
        <p14:creationId xmlns:p14="http://schemas.microsoft.com/office/powerpoint/2010/main" val="2890505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of Indonesia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Archipelago</a:t>
            </a:r>
          </a:p>
          <a:p>
            <a:r>
              <a:rPr lang="en-US" dirty="0" smtClean="0"/>
              <a:t>Around 17,000 islands</a:t>
            </a:r>
          </a:p>
          <a:p>
            <a:r>
              <a:rPr lang="en-US" dirty="0" smtClean="0"/>
              <a:t>5 major islands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www.fao.org/ag/AGP/AGPC/doc/Counprof/Indonesia/indo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54369"/>
            <a:ext cx="5848350" cy="320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406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2400"/>
            <a:ext cx="7543800" cy="1450757"/>
          </a:xfrm>
        </p:spPr>
        <p:txBody>
          <a:bodyPr/>
          <a:lstStyle/>
          <a:p>
            <a:r>
              <a:rPr lang="en-US" dirty="0" smtClean="0"/>
              <a:t>Land use in Indonesia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852960"/>
              </p:ext>
            </p:extLst>
          </p:nvPr>
        </p:nvGraphicFramePr>
        <p:xfrm>
          <a:off x="685800" y="1371600"/>
          <a:ext cx="7924800" cy="4525962"/>
        </p:xfrm>
        <a:graphic>
          <a:graphicData uri="http://schemas.openxmlformats.org/drawingml/2006/table">
            <a:tbl>
              <a:tblPr/>
              <a:tblGrid>
                <a:gridCol w="421593"/>
                <a:gridCol w="827113"/>
                <a:gridCol w="1646894"/>
                <a:gridCol w="1371600"/>
                <a:gridCol w="3657600"/>
              </a:tblGrid>
              <a:tr h="30570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No.</a:t>
                      </a:r>
                      <a:endParaRPr lang="en-US" sz="900" dirty="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Type of use</a:t>
                      </a:r>
                      <a:endParaRPr lang="en-US" sz="900" dirty="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Size (ha)</a:t>
                      </a:r>
                      <a:endParaRPr lang="en-US" sz="900" dirty="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Proportion (%)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Biggest province</a:t>
                      </a:r>
                      <a:endParaRPr lang="en-US" sz="900" dirty="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48626"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Permanent forest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111 713 000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66.35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err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Irian</a:t>
                      </a:r>
                      <a:r>
                        <a:rPr lang="en-US" sz="900" b="1" dirty="0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 Jaya</a:t>
                      </a:r>
                      <a:endParaRPr lang="en-US" sz="900" dirty="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48626"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Plantation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13 045 811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7.75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West Kalimantan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48626"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Dry-land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11 244,722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6.68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East Java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48626"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Woodland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9 506 558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5.65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West Kalimantan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5701"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Wetland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8 439 305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5.01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West Java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48626"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Fallow land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6 920 650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4.11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West Kalimantan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5701"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Housing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5 005 739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2.97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East Java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5701"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8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Grassland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1 892 778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1.12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East Nusa Tenggara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5701"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Dyke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407 379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0.24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South Sulawesi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5701"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Pond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199 574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0.12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South Sumatra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48626"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Total</a:t>
                      </a:r>
                      <a:endParaRPr lang="en-US" sz="900" dirty="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168 375 516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1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100 </a:t>
                      </a:r>
                      <a:endParaRPr lang="en-US" sz="900">
                        <a:solidFill>
                          <a:srgbClr val="333333"/>
                        </a:solidFill>
                        <a:effectLst/>
                        <a:latin typeface="Verdana"/>
                      </a:endParaRP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925" marR="9925" marT="9925" marB="99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380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Soils and Topography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Several major soils</a:t>
            </a:r>
          </a:p>
          <a:p>
            <a:r>
              <a:rPr lang="en-US" dirty="0" err="1" smtClean="0"/>
              <a:t>Andosol</a:t>
            </a:r>
            <a:r>
              <a:rPr lang="en-US" dirty="0" smtClean="0"/>
              <a:t>: horticulture and plantation crops Java</a:t>
            </a:r>
          </a:p>
          <a:p>
            <a:r>
              <a:rPr lang="en-US" dirty="0" err="1" smtClean="0"/>
              <a:t>Latosol</a:t>
            </a:r>
            <a:endParaRPr lang="en-US" dirty="0" smtClean="0"/>
          </a:p>
          <a:p>
            <a:r>
              <a:rPr lang="en-US" dirty="0" err="1" smtClean="0"/>
              <a:t>Regosol</a:t>
            </a:r>
            <a:r>
              <a:rPr lang="en-US" dirty="0" smtClean="0"/>
              <a:t>: Kalimantan, not for dry-land farming</a:t>
            </a:r>
          </a:p>
          <a:p>
            <a:r>
              <a:rPr lang="en-US" dirty="0" err="1" smtClean="0"/>
              <a:t>Rendzina</a:t>
            </a:r>
            <a:endParaRPr lang="en-US" dirty="0" smtClean="0"/>
          </a:p>
          <a:p>
            <a:r>
              <a:rPr lang="en-US" dirty="0" smtClean="0"/>
              <a:t>Lateritic</a:t>
            </a:r>
          </a:p>
          <a:p>
            <a:r>
              <a:rPr lang="en-US" dirty="0" err="1" smtClean="0"/>
              <a:t>Grumosol</a:t>
            </a:r>
            <a:r>
              <a:rPr lang="en-US" dirty="0" smtClean="0"/>
              <a:t>: High calcium, lowlands for growing crops</a:t>
            </a:r>
          </a:p>
          <a:p>
            <a:r>
              <a:rPr lang="en-US" dirty="0" smtClean="0"/>
              <a:t>Blue </a:t>
            </a:r>
            <a:r>
              <a:rPr lang="en-US" dirty="0" err="1" smtClean="0"/>
              <a:t>Hydromorph</a:t>
            </a:r>
            <a:endParaRPr lang="en-US" dirty="0" smtClean="0"/>
          </a:p>
          <a:p>
            <a:r>
              <a:rPr lang="en-US" dirty="0" smtClean="0"/>
              <a:t>Alluvial</a:t>
            </a:r>
          </a:p>
          <a:p>
            <a:r>
              <a:rPr lang="en-US" dirty="0" err="1" smtClean="0"/>
              <a:t>Podsol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101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Wet and dry seasons</a:t>
            </a:r>
          </a:p>
          <a:p>
            <a:r>
              <a:rPr lang="en-US" dirty="0" smtClean="0"/>
              <a:t>Dry from </a:t>
            </a:r>
            <a:r>
              <a:rPr lang="en-US" dirty="0"/>
              <a:t>J</a:t>
            </a:r>
            <a:r>
              <a:rPr lang="en-US" dirty="0" smtClean="0"/>
              <a:t>une to September, dry wind blows from Australia</a:t>
            </a:r>
          </a:p>
          <a:p>
            <a:r>
              <a:rPr lang="en-US" dirty="0" smtClean="0"/>
              <a:t>Wet from December to March, monsoon blows from Asia and Pacific Ocean</a:t>
            </a:r>
          </a:p>
          <a:p>
            <a:r>
              <a:rPr lang="en-US" dirty="0" smtClean="0"/>
              <a:t>April to May and October to November, rainfall ranges from 1,000 mm to 3,500 mm, 67-200 rainy days annually</a:t>
            </a:r>
            <a:endParaRPr lang="en-US" dirty="0"/>
          </a:p>
        </p:txBody>
      </p:sp>
      <p:pic>
        <p:nvPicPr>
          <p:cNvPr id="1026" name="Picture 2" descr="http://aphs.worldnomads.com/justine/9434/IMG_37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86200"/>
            <a:ext cx="3257550" cy="243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444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194" y="149443"/>
            <a:ext cx="7543800" cy="1450757"/>
          </a:xfrm>
        </p:spPr>
        <p:txBody>
          <a:bodyPr/>
          <a:lstStyle/>
          <a:p>
            <a:r>
              <a:rPr lang="en-US" dirty="0" smtClean="0"/>
              <a:t>Land use Classes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003778"/>
              </p:ext>
            </p:extLst>
          </p:nvPr>
        </p:nvGraphicFramePr>
        <p:xfrm>
          <a:off x="850900" y="1828800"/>
          <a:ext cx="7441727" cy="4491398"/>
        </p:xfrm>
        <a:graphic>
          <a:graphicData uri="http://schemas.openxmlformats.org/drawingml/2006/table">
            <a:tbl>
              <a:tblPr/>
              <a:tblGrid>
                <a:gridCol w="7441727"/>
              </a:tblGrid>
              <a:tr h="4491397">
                <a:tc>
                  <a:txBody>
                    <a:bodyPr/>
                    <a:lstStyle/>
                    <a:p>
                      <a:pPr algn="ctr">
                        <a:buFont typeface="Arial"/>
                        <a:buChar char="•"/>
                      </a:pPr>
                      <a:r>
                        <a:rPr lang="en-US" sz="1700" dirty="0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Class I flat, deep soil, suitable for all kinds of agriculture; particularly food crops</a:t>
                      </a:r>
                    </a:p>
                    <a:p>
                      <a:pPr algn="ctr">
                        <a:buFont typeface="Arial"/>
                        <a:buChar char="•"/>
                      </a:pPr>
                      <a:r>
                        <a:rPr lang="en-US" sz="1700" dirty="0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Class II slightly sloping, sensitive to erosion. With terracing it can be used for annual and perennial crops</a:t>
                      </a:r>
                    </a:p>
                    <a:p>
                      <a:pPr algn="ctr">
                        <a:buFont typeface="Arial"/>
                        <a:buChar char="•"/>
                      </a:pPr>
                      <a:r>
                        <a:rPr lang="en-US" sz="1700" dirty="0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Class III sloping land, shallow soil. With terracing, cover crop and crop rotation it can be used for perennial crops</a:t>
                      </a:r>
                    </a:p>
                    <a:p>
                      <a:pPr algn="ctr">
                        <a:buFont typeface="Arial"/>
                        <a:buChar char="•"/>
                      </a:pPr>
                      <a:r>
                        <a:rPr lang="en-US" sz="1700" dirty="0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Class IV land with 15 – 30% slope. Food crops rotated with cover crops for forage and green manure for 3 – 5 years</a:t>
                      </a:r>
                    </a:p>
                    <a:p>
                      <a:pPr algn="ctr">
                        <a:buFont typeface="Arial"/>
                        <a:buChar char="•"/>
                      </a:pPr>
                      <a:r>
                        <a:rPr lang="en-US" sz="1700" dirty="0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Class V flat land, permanently waterlogged. Unsuitable for crops but can be used for forage and fodder productions</a:t>
                      </a:r>
                    </a:p>
                    <a:p>
                      <a:pPr algn="ctr">
                        <a:buFont typeface="Arial"/>
                        <a:buChar char="•"/>
                      </a:pPr>
                      <a:r>
                        <a:rPr lang="en-US" sz="1700" dirty="0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Class VI land with 30 – 45% slope. Unsuitable for crops. Can be used for permanent forage and fodder</a:t>
                      </a:r>
                    </a:p>
                    <a:p>
                      <a:pPr algn="ctr">
                        <a:buFont typeface="Arial"/>
                        <a:buChar char="•"/>
                      </a:pPr>
                      <a:r>
                        <a:rPr lang="en-US" sz="1700" dirty="0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Class VII land with 45 – 65% slope. Can be used for forage and fodder or forestry with strategic lopping to prevent soil erosion.</a:t>
                      </a:r>
                    </a:p>
                    <a:p>
                      <a:pPr algn="ctr">
                        <a:buFont typeface="Arial"/>
                        <a:buChar char="•"/>
                      </a:pPr>
                      <a:r>
                        <a:rPr lang="en-US" sz="1700" dirty="0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Class VIII land with more than 90% slope. It should not be used for forage, fodder and wood production, but kept as natural vegetation and protected forest.</a:t>
                      </a:r>
                    </a:p>
                  </a:txBody>
                  <a:tcPr marL="87038" marR="87038" marT="43519" marB="4351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5090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3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Consistent monsoon climate &amp; rainfall distribution= same types of crops grown throughout the country</a:t>
            </a:r>
          </a:p>
          <a:p>
            <a:r>
              <a:rPr lang="en-US" dirty="0" smtClean="0"/>
              <a:t>Only a fifth is devoted to crop cultivation</a:t>
            </a:r>
          </a:p>
          <a:p>
            <a:r>
              <a:rPr lang="en-US" dirty="0" smtClean="0"/>
              <a:t>Most land dedicated to rice</a:t>
            </a:r>
          </a:p>
          <a:p>
            <a:r>
              <a:rPr lang="en-US" dirty="0" smtClean="0"/>
              <a:t>Java: northern and central is rice, eastern drier region is corn, cassava, sweet potatoes, peanuts, soybean</a:t>
            </a:r>
          </a:p>
          <a:p>
            <a:r>
              <a:rPr lang="en-US" dirty="0" smtClean="0"/>
              <a:t>Sumatra: tobacco, rubber, palm oil, tea,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http://dingo.care2.com/pictures/greenliving/14/13649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0"/>
            <a:ext cx="2597319" cy="17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oxfam.org.nz/sites/default/files/imgs/whatwedo/main-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72000"/>
            <a:ext cx="3733564" cy="164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18484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279</TotalTime>
  <Words>1057</Words>
  <Application>Microsoft Office PowerPoint</Application>
  <PresentationFormat>On-screen Show (4:3)</PresentationFormat>
  <Paragraphs>180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Verdana</vt:lpstr>
      <vt:lpstr>Retrospect</vt:lpstr>
      <vt:lpstr>TSM 352 Indonesia Land &amp; Water Analysis</vt:lpstr>
      <vt:lpstr>Why Indonesia?</vt:lpstr>
      <vt:lpstr>Objective</vt:lpstr>
      <vt:lpstr>Map of Indonesia</vt:lpstr>
      <vt:lpstr>Land use in Indonesia</vt:lpstr>
      <vt:lpstr>Soils and Topography</vt:lpstr>
      <vt:lpstr>Climate</vt:lpstr>
      <vt:lpstr>Land use Classes</vt:lpstr>
      <vt:lpstr>Agriculture</vt:lpstr>
      <vt:lpstr>Agriculture statistics</vt:lpstr>
      <vt:lpstr>Land and Water background</vt:lpstr>
      <vt:lpstr>Land Resources</vt:lpstr>
      <vt:lpstr>Technical and semi irrigation </vt:lpstr>
      <vt:lpstr>Water resources</vt:lpstr>
      <vt:lpstr>Land resources problems</vt:lpstr>
      <vt:lpstr>Water resources problems</vt:lpstr>
      <vt:lpstr>Policy on land resources development</vt:lpstr>
      <vt:lpstr>Policy on water resources development</vt:lpstr>
      <vt:lpstr>Conclusion</vt:lpstr>
      <vt:lpstr>Works cited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TSM 352 Indonesia Soil Analysis</dc:title>
  <dc:creator>Nevin Liauw</dc:creator>
  <cp:lastModifiedBy>Liauw, Nevin Jonaputra</cp:lastModifiedBy>
  <cp:revision>36</cp:revision>
  <dcterms:created xsi:type="dcterms:W3CDTF">2015-05-05T03:59:00Z</dcterms:created>
  <dcterms:modified xsi:type="dcterms:W3CDTF">2015-05-05T19:17:02Z</dcterms:modified>
</cp:coreProperties>
</file>