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4" r:id="rId9"/>
    <p:sldId id="262" r:id="rId10"/>
    <p:sldId id="263" r:id="rId11"/>
    <p:sldId id="271" r:id="rId12"/>
    <p:sldId id="265" r:id="rId13"/>
    <p:sldId id="266" r:id="rId14"/>
    <p:sldId id="267" r:id="rId15"/>
    <p:sldId id="276" r:id="rId16"/>
    <p:sldId id="268" r:id="rId17"/>
    <p:sldId id="269" r:id="rId18"/>
    <p:sldId id="273" r:id="rId19"/>
    <p:sldId id="274" r:id="rId20"/>
    <p:sldId id="275" r:id="rId21"/>
    <p:sldId id="270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85581" autoAdjust="0"/>
  </p:normalViewPr>
  <p:slideViewPr>
    <p:cSldViewPr snapToGrid="0">
      <p:cViewPr varScale="1">
        <p:scale>
          <a:sx n="66" d="100"/>
          <a:sy n="66" d="100"/>
        </p:scale>
        <p:origin x="-140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47DE8-6760-D24A-87DF-94180D7E52FB}" type="datetimeFigureOut">
              <a:rPr lang="en-US" smtClean="0"/>
              <a:t>5/5/15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A326E-D873-C64C-9A18-BF5446C94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33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326E-D873-C64C-9A18-BF5446C94C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1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Ground penetrating</a:t>
            </a:r>
            <a:r>
              <a:rPr lang="en-US" baseline="0" dirty="0" smtClean="0"/>
              <a:t> radar used to map subsurface drainage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326E-D873-C64C-9A18-BF5446C94C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26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326E-D873-C64C-9A18-BF5446C94C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37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326E-D873-C64C-9A18-BF5446C94C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99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Recall that</a:t>
            </a:r>
            <a:r>
              <a:rPr lang="en-GB" baseline="0" dirty="0" smtClean="0"/>
              <a:t> (Tc)  is the time of concentration, the time it takes for the entire watershed to contribute to runoff.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326E-D873-C64C-9A18-BF5446C94C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87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Golf course landscape is subdivided into collection of watersheds or catchments.</a:t>
            </a:r>
          </a:p>
          <a:p>
            <a:endParaRPr lang="en-GB" dirty="0" smtClean="0"/>
          </a:p>
          <a:p>
            <a:r>
              <a:rPr lang="en-GB" dirty="0" smtClean="0"/>
              <a:t>Additional watersheds can be created to divert</a:t>
            </a:r>
            <a:r>
              <a:rPr lang="en-GB" baseline="0" dirty="0" smtClean="0"/>
              <a:t> runoff of the fairway or other parts of the course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Remember,</a:t>
            </a:r>
            <a:r>
              <a:rPr lang="en-GB" baseline="0" dirty="0" smtClean="0"/>
              <a:t> a watershed is an area of land that contributes water to a single point of discharges such as a stream, lake, or pond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326E-D873-C64C-9A18-BF5446C94C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46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foot traffic</a:t>
            </a:r>
            <a:r>
              <a:rPr lang="en-US" baseline="0" dirty="0" smtClean="0"/>
              <a:t> after rain results in compaction and loss of the soils </a:t>
            </a:r>
            <a:r>
              <a:rPr lang="en-US" baseline="0" dirty="0" err="1" smtClean="0"/>
              <a:t>Macropores</a:t>
            </a:r>
            <a:r>
              <a:rPr lang="en-US" baseline="0" dirty="0" smtClean="0"/>
              <a:t>. Next time it rains it gets worse. Cyclical degradation of soil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326E-D873-C64C-9A18-BF5446C94C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61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Plugging- golf</a:t>
            </a:r>
            <a:r>
              <a:rPr lang="en-US" baseline="0" dirty="0" smtClean="0"/>
              <a:t> ball impacted in soil</a:t>
            </a:r>
          </a:p>
          <a:p>
            <a:r>
              <a:rPr lang="en-US" baseline="0" dirty="0" smtClean="0"/>
              <a:t>tire rutting-leaves permanent tracks through the turf</a:t>
            </a:r>
          </a:p>
          <a:p>
            <a:r>
              <a:rPr lang="en-US" dirty="0" smtClean="0"/>
              <a:t>Sandy soils preferable because they are non cohesive (high</a:t>
            </a:r>
            <a:r>
              <a:rPr lang="en-US" baseline="0" dirty="0" smtClean="0"/>
              <a:t> compressive strength)</a:t>
            </a:r>
            <a:r>
              <a:rPr lang="en-US" dirty="0" smtClean="0"/>
              <a:t> and their</a:t>
            </a:r>
            <a:r>
              <a:rPr lang="en-US" baseline="0" dirty="0" smtClean="0"/>
              <a:t> soil structures do not rely on moisture. Used in tee boxes, greens, and high traffic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326E-D873-C64C-9A18-BF5446C94C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60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326E-D873-C64C-9A18-BF5446C94C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26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small drainage areas, like greens and isolated fairways,</a:t>
            </a:r>
            <a:r>
              <a:rPr lang="en-US" baseline="0" dirty="0" smtClean="0"/>
              <a:t> drainage guidelines are not important. </a:t>
            </a:r>
          </a:p>
          <a:p>
            <a:r>
              <a:rPr lang="en-US" baseline="0" dirty="0" smtClean="0"/>
              <a:t>But in areas such as large, wide fairways, these drainage requirements play a greater role.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326E-D873-C64C-9A18-BF5446C94C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4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Left: Drainage</a:t>
            </a:r>
            <a:r>
              <a:rPr lang="en-US" baseline="0" dirty="0" smtClean="0"/>
              <a:t> ditch under construction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Right: Drainage ditch designed to look natural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326E-D873-C64C-9A18-BF5446C94C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0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326E-D873-C64C-9A18-BF5446C94C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26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667-C3E5-4A74-9AF8-DB668B59E1E3}" type="datetimeFigureOut">
              <a:rPr lang="en-GB" smtClean="0"/>
              <a:t>5/5/15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E0C8DA3-36EF-4224-B26E-CF2BCBD26F9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667-C3E5-4A74-9AF8-DB668B59E1E3}" type="datetimeFigureOut">
              <a:rPr lang="en-GB" smtClean="0"/>
              <a:t>5/5/15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8DA3-36EF-4224-B26E-CF2BCBD26F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667-C3E5-4A74-9AF8-DB668B59E1E3}" type="datetimeFigureOut">
              <a:rPr lang="en-GB" smtClean="0"/>
              <a:t>5/5/15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8DA3-36EF-4224-B26E-CF2BCBD26F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667-C3E5-4A74-9AF8-DB668B59E1E3}" type="datetimeFigureOut">
              <a:rPr lang="en-GB" smtClean="0"/>
              <a:t>5/5/15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8DA3-36EF-4224-B26E-CF2BCBD26F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667-C3E5-4A74-9AF8-DB668B59E1E3}" type="datetimeFigureOut">
              <a:rPr lang="en-GB" smtClean="0"/>
              <a:t>5/5/15</a:t>
            </a:fld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8DA3-36EF-4224-B26E-CF2BCBD26F9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667-C3E5-4A74-9AF8-DB668B59E1E3}" type="datetimeFigureOut">
              <a:rPr lang="en-GB" smtClean="0"/>
              <a:t>5/5/15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8DA3-36EF-4224-B26E-CF2BCBD26F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667-C3E5-4A74-9AF8-DB668B59E1E3}" type="datetimeFigureOut">
              <a:rPr lang="en-GB" smtClean="0"/>
              <a:t>5/5/15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8DA3-36EF-4224-B26E-CF2BCBD26F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667-C3E5-4A74-9AF8-DB668B59E1E3}" type="datetimeFigureOut">
              <a:rPr lang="en-GB" smtClean="0"/>
              <a:t>5/5/15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8DA3-36EF-4224-B26E-CF2BCBD26F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667-C3E5-4A74-9AF8-DB668B59E1E3}" type="datetimeFigureOut">
              <a:rPr lang="en-GB" smtClean="0"/>
              <a:t>5/5/15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8DA3-36EF-4224-B26E-CF2BCBD26F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667-C3E5-4A74-9AF8-DB668B59E1E3}" type="datetimeFigureOut">
              <a:rPr lang="en-GB" smtClean="0"/>
              <a:t>5/5/15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8DA3-36EF-4224-B26E-CF2BCBD26F9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667-C3E5-4A74-9AF8-DB668B59E1E3}" type="datetimeFigureOut">
              <a:rPr lang="en-GB" smtClean="0"/>
              <a:t>5/5/15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8DA3-36EF-4224-B26E-CF2BCBD26F9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FD16667-C3E5-4A74-9AF8-DB668B59E1E3}" type="datetimeFigureOut">
              <a:rPr lang="en-GB" smtClean="0"/>
              <a:t>5/5/15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E0C8DA3-36EF-4224-B26E-CF2BCBD26F9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hyperlink" Target="https://www.youtube.com/watch?v=i_gtk2tAjsA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kb.osu.edu/dspace/bitstream/handle/1811/65469/SENR_mccoy_golf_courses_DrainageSystems.pdf?sequence=2" TargetMode="External"/><Relationship Id="rId4" Type="http://schemas.openxmlformats.org/officeDocument/2006/relationships/hyperlink" Target="http://www.multi-flow.com/Menu/golf_course_installation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tlanticsubsurfaceimaging.com/golfscan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Dimitri Lazaridis and Philip Appleton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Successful Golf Course Drainage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030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Rutting</a:t>
            </a:r>
            <a:endParaRPr lang="en-US" dirty="0"/>
          </a:p>
        </p:txBody>
      </p:sp>
      <p:pic>
        <p:nvPicPr>
          <p:cNvPr id="5" name="Content Placeholder 4" descr="rutting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r="4179"/>
          <a:stretch>
            <a:fillRect/>
          </a:stretch>
        </p:blipFill>
        <p:spPr>
          <a:ln>
            <a:solidFill>
              <a:srgbClr val="000000"/>
            </a:solidFill>
          </a:ln>
        </p:spPr>
      </p:pic>
      <p:pic>
        <p:nvPicPr>
          <p:cNvPr id="12" name="Content Placeholder 11" descr="golf cart stuck 3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r="8528"/>
          <a:stretch>
            <a:fillRect/>
          </a:stretch>
        </p:blipFill>
        <p:spPr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76252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Plugging</a:t>
            </a:r>
            <a:endParaRPr lang="en-US" dirty="0"/>
          </a:p>
        </p:txBody>
      </p:sp>
      <p:pic>
        <p:nvPicPr>
          <p:cNvPr id="9" name="Content Placeholder 8" descr="golf ball plugged.jpe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9" b="7239"/>
          <a:stretch>
            <a:fillRect/>
          </a:stretch>
        </p:blipFill>
        <p:spPr/>
      </p:pic>
      <p:pic>
        <p:nvPicPr>
          <p:cNvPr id="12" name="Content Placeholder 11" descr="plug-ball-on-fairway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r="67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296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drainage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Must ensure drainage structures are designed to handle anticipated storm flow</a:t>
            </a:r>
          </a:p>
          <a:p>
            <a:endParaRPr lang="en-US" dirty="0" smtClean="0"/>
          </a:p>
          <a:p>
            <a:r>
              <a:rPr lang="en-US" dirty="0" smtClean="0"/>
              <a:t>Installed drainage often larger than required</a:t>
            </a:r>
          </a:p>
          <a:p>
            <a:endParaRPr lang="en-US" dirty="0"/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 Drainage ditch larger to avoid mower scalping (smaller slope)</a:t>
            </a:r>
          </a:p>
          <a:p>
            <a:pPr lvl="1"/>
            <a:r>
              <a:rPr lang="en-US" dirty="0" smtClean="0"/>
              <a:t>3 inch pipe adequate, but 4 inch pipe is cheaper</a:t>
            </a:r>
          </a:p>
          <a:p>
            <a:endParaRPr lang="en-US" dirty="0" smtClean="0"/>
          </a:p>
          <a:p>
            <a:r>
              <a:rPr lang="en-US" dirty="0" smtClean="0"/>
              <a:t>Drainage guidelines are more important in large drainage areas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Key step in design is determining the peak runoff rate</a:t>
            </a:r>
          </a:p>
          <a:p>
            <a:pPr lvl="1"/>
            <a:r>
              <a:rPr lang="en-US" dirty="0" smtClean="0"/>
              <a:t>Q=CIA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87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Drainage Ditch</a:t>
            </a:r>
            <a:endParaRPr lang="en-US" dirty="0"/>
          </a:p>
        </p:txBody>
      </p:sp>
      <p:pic>
        <p:nvPicPr>
          <p:cNvPr id="5" name="Content Placeholder 4" descr="drainage channel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" r="6874"/>
          <a:stretch>
            <a:fillRect/>
          </a:stretch>
        </p:blipFill>
        <p:spPr/>
      </p:pic>
      <p:pic>
        <p:nvPicPr>
          <p:cNvPr id="7" name="Content Placeholder 6" descr="ditch .jp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r="94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683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Drainage Ditch Design</a:t>
            </a:r>
            <a:endParaRPr lang="en-US" dirty="0"/>
          </a:p>
        </p:txBody>
      </p:sp>
      <p:pic>
        <p:nvPicPr>
          <p:cNvPr id="4" name="Content Placeholder 3" descr="Screen Shot 2015-04-28 at 8.21.53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" t="5788" r="1474"/>
          <a:stretch/>
        </p:blipFill>
        <p:spPr>
          <a:xfrm>
            <a:off x="250141" y="2193790"/>
            <a:ext cx="11708936" cy="3759180"/>
          </a:xfr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7320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Drainage Ditch design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767" b="17283"/>
          <a:stretch/>
        </p:blipFill>
        <p:spPr>
          <a:xfrm>
            <a:off x="1244575" y="1731940"/>
            <a:ext cx="9704388" cy="4752767"/>
          </a:xfr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187667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Subsurface drainage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Used to drain soils and avoid soil saturation</a:t>
            </a:r>
          </a:p>
          <a:p>
            <a:r>
              <a:rPr lang="en-US" dirty="0" smtClean="0"/>
              <a:t>Consists of a series of drain tiles</a:t>
            </a:r>
          </a:p>
          <a:p>
            <a:r>
              <a:rPr lang="en-US" dirty="0" smtClean="0"/>
              <a:t>Designed to create uniform drainage across fairways, greens, and </a:t>
            </a:r>
            <a:r>
              <a:rPr lang="en-US" dirty="0" err="1" smtClean="0"/>
              <a:t>teeboxes</a:t>
            </a:r>
            <a:endParaRPr lang="en-US" dirty="0"/>
          </a:p>
        </p:txBody>
      </p:sp>
      <p:pic>
        <p:nvPicPr>
          <p:cNvPr id="5" name="Content Placeholder 4" descr="subdrainag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r="4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847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Drainage Layout example</a:t>
            </a:r>
            <a:endParaRPr lang="en-US" dirty="0"/>
          </a:p>
        </p:txBody>
      </p:sp>
      <p:pic>
        <p:nvPicPr>
          <p:cNvPr id="5" name="Content Placeholder 4" descr="green_layout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1" b="12111"/>
          <a:stretch>
            <a:fillRect/>
          </a:stretch>
        </p:blipFill>
        <p:spPr/>
      </p:pic>
      <p:pic>
        <p:nvPicPr>
          <p:cNvPr id="6" name="Content Placeholder 5" descr="green drainage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r="4179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4675725" y="6288458"/>
            <a:ext cx="2482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Drainage Installation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3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Sizing Fairway drainage pipes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Size </a:t>
            </a:r>
            <a:r>
              <a:rPr lang="en-GB" dirty="0" smtClean="0"/>
              <a:t>pipes given info below:</a:t>
            </a:r>
            <a:endParaRPr lang="en-GB" dirty="0"/>
          </a:p>
          <a:p>
            <a:pPr lvl="1"/>
            <a:r>
              <a:rPr lang="en-GB" dirty="0" smtClean="0"/>
              <a:t>Corrugated plastic pipe</a:t>
            </a:r>
          </a:p>
          <a:p>
            <a:pPr lvl="1"/>
            <a:r>
              <a:rPr lang="en-GB" dirty="0" smtClean="0"/>
              <a:t>Slope: 1.5%</a:t>
            </a:r>
          </a:p>
          <a:p>
            <a:pPr lvl="1"/>
            <a:r>
              <a:rPr lang="en-GB" dirty="0" smtClean="0"/>
              <a:t>4 laterals: 650ft length, 20ft spacing</a:t>
            </a:r>
          </a:p>
          <a:p>
            <a:pPr lvl="1"/>
            <a:r>
              <a:rPr lang="en-GB" dirty="0" smtClean="0"/>
              <a:t>2 in/day drainage coefficient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78" y="2336801"/>
            <a:ext cx="5620356" cy="3354786"/>
          </a:xfr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8911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Sizing fairway drainage pipes 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Calculate drainage area per lateral: 650x20=13,000ft</a:t>
            </a:r>
            <a:r>
              <a:rPr lang="en-GB" sz="1800" baseline="30000" dirty="0" smtClean="0"/>
              <a:t>2 </a:t>
            </a:r>
            <a:r>
              <a:rPr lang="en-GB" sz="1800" dirty="0" smtClean="0"/>
              <a:t>= 0.3 acres</a:t>
            </a:r>
          </a:p>
          <a:p>
            <a:endParaRPr lang="en-GB" sz="1800" dirty="0"/>
          </a:p>
          <a:p>
            <a:r>
              <a:rPr lang="en-GB" sz="1800" dirty="0" smtClean="0"/>
              <a:t>From chart, size laterals:</a:t>
            </a:r>
          </a:p>
          <a:p>
            <a:pPr lvl="1"/>
            <a:r>
              <a:rPr lang="en-GB" sz="1800" dirty="0" smtClean="0"/>
              <a:t>Min.  Lateral pipe D = 2”</a:t>
            </a:r>
          </a:p>
          <a:p>
            <a:pPr lvl="1"/>
            <a:r>
              <a:rPr lang="en-GB" sz="1800" dirty="0" smtClean="0"/>
              <a:t>Discharge </a:t>
            </a:r>
            <a:r>
              <a:rPr lang="en-GB" sz="1800" dirty="0"/>
              <a:t>=</a:t>
            </a:r>
            <a:r>
              <a:rPr lang="en-GB" sz="1800" dirty="0" smtClean="0"/>
              <a:t> 11 gpm</a:t>
            </a:r>
          </a:p>
          <a:p>
            <a:pPr lvl="1"/>
            <a:r>
              <a:rPr lang="en-GB" sz="1800" dirty="0" smtClean="0"/>
              <a:t>V~1.5 ft/sec (diagonal lines)</a:t>
            </a:r>
          </a:p>
          <a:p>
            <a:pPr lvl="1"/>
            <a:endParaRPr lang="en-GB" sz="1800" dirty="0" smtClean="0"/>
          </a:p>
          <a:p>
            <a:r>
              <a:rPr lang="en-GB" sz="1800" dirty="0" smtClean="0"/>
              <a:t>Sizing mains, take into consideration:</a:t>
            </a:r>
          </a:p>
          <a:p>
            <a:pPr lvl="1"/>
            <a:r>
              <a:rPr lang="en-GB" sz="1800" dirty="0" smtClean="0"/>
              <a:t>Drained area from each lateral contributes to mains</a:t>
            </a:r>
          </a:p>
          <a:p>
            <a:pPr lvl="1"/>
            <a:r>
              <a:rPr lang="en-GB" sz="1800" dirty="0" smtClean="0"/>
              <a:t>Flow rate increases for each section of main</a:t>
            </a:r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  <a:p>
            <a:pPr lvl="1"/>
            <a:endParaRPr lang="en-GB" sz="1800" dirty="0"/>
          </a:p>
          <a:p>
            <a:endParaRPr lang="en-GB" sz="1800" dirty="0" smtClean="0"/>
          </a:p>
          <a:p>
            <a:pPr lvl="1"/>
            <a:endParaRPr lang="en-GB" sz="1800" dirty="0" smtClean="0"/>
          </a:p>
          <a:p>
            <a:endParaRPr lang="en-GB" sz="1800" dirty="0" smtClean="0"/>
          </a:p>
          <a:p>
            <a:endParaRPr lang="en-GB" sz="1800" baseline="300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19" y="1896533"/>
            <a:ext cx="4019302" cy="438573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02424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Natural precipitation </a:t>
            </a:r>
            <a:r>
              <a:rPr lang="en-GB" dirty="0" smtClean="0">
                <a:sym typeface="Wingdings" panose="05000000000000000000" pitchFamily="2" charset="2"/>
              </a:rPr>
              <a:t>leads to unwanted water on golf course</a:t>
            </a:r>
          </a:p>
          <a:p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Controlled removal through surface drainage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Controlled drainage = healthy turf grass, better course playability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Drainage necessary because some soils do not drain fast naturally</a:t>
            </a: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r="4179"/>
          <a:stretch>
            <a:fillRect/>
          </a:stretch>
        </p:blipFill>
        <p:spPr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01114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Sizing fairway drainage pipes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42900" lvl="1">
              <a:buClr>
                <a:schemeClr val="accent1"/>
              </a:buClr>
            </a:pPr>
            <a:r>
              <a:rPr lang="en-GB" sz="2000" dirty="0" smtClean="0"/>
              <a:t>All laterals are 2” minimum diameter</a:t>
            </a:r>
          </a:p>
          <a:p>
            <a:pPr marL="342900" lvl="1">
              <a:buClr>
                <a:schemeClr val="accent1"/>
              </a:buClr>
            </a:pPr>
            <a:endParaRPr lang="en-GB" sz="2000" dirty="0"/>
          </a:p>
          <a:p>
            <a:pPr marL="342900" lvl="1">
              <a:buClr>
                <a:schemeClr val="accent1"/>
              </a:buClr>
            </a:pPr>
            <a:r>
              <a:rPr lang="en-GB" sz="2000" dirty="0" smtClean="0"/>
              <a:t>First main section </a:t>
            </a:r>
            <a:r>
              <a:rPr lang="en-GB" sz="2000" dirty="0"/>
              <a:t>needs 2” pipe, </a:t>
            </a:r>
            <a:endParaRPr lang="en-GB" sz="2000" dirty="0" smtClean="0"/>
          </a:p>
          <a:p>
            <a:pPr marL="342900" lvl="1">
              <a:buClr>
                <a:schemeClr val="accent1"/>
              </a:buClr>
            </a:pPr>
            <a:endParaRPr lang="en-GB" sz="2000" dirty="0"/>
          </a:p>
          <a:p>
            <a:pPr marL="342900" lvl="1">
              <a:buClr>
                <a:schemeClr val="accent1"/>
              </a:buClr>
            </a:pPr>
            <a:r>
              <a:rPr lang="en-GB" sz="2000" dirty="0"/>
              <a:t>S</a:t>
            </a:r>
            <a:r>
              <a:rPr lang="en-GB" sz="2000" dirty="0" smtClean="0"/>
              <a:t>econd </a:t>
            </a:r>
            <a:r>
              <a:rPr lang="en-GB" sz="2000" dirty="0"/>
              <a:t>needs 3” </a:t>
            </a:r>
            <a:r>
              <a:rPr lang="en-GB" sz="2000" dirty="0" smtClean="0"/>
              <a:t>pipe </a:t>
            </a:r>
          </a:p>
          <a:p>
            <a:pPr marL="342900" lvl="1">
              <a:buClr>
                <a:schemeClr val="accent1"/>
              </a:buClr>
            </a:pPr>
            <a:endParaRPr lang="en-GB" sz="2000" dirty="0"/>
          </a:p>
          <a:p>
            <a:pPr marL="342900" lvl="1">
              <a:buClr>
                <a:schemeClr val="accent1"/>
              </a:buClr>
            </a:pPr>
            <a:r>
              <a:rPr lang="en-GB" sz="2000" dirty="0" smtClean="0"/>
              <a:t>Third main </a:t>
            </a:r>
            <a:r>
              <a:rPr lang="en-GB" sz="2000" dirty="0"/>
              <a:t>needs 3” </a:t>
            </a:r>
            <a:r>
              <a:rPr lang="en-GB" sz="2000" dirty="0" smtClean="0"/>
              <a:t>pipe</a:t>
            </a:r>
          </a:p>
          <a:p>
            <a:pPr marL="342900" lvl="1">
              <a:buClr>
                <a:schemeClr val="accent1"/>
              </a:buClr>
            </a:pPr>
            <a:endParaRPr lang="en-GB" sz="2000" dirty="0"/>
          </a:p>
          <a:p>
            <a:pPr marL="342900" lvl="1">
              <a:buClr>
                <a:schemeClr val="accent1"/>
              </a:buClr>
            </a:pPr>
            <a:r>
              <a:rPr lang="en-GB" sz="2000" dirty="0" smtClean="0"/>
              <a:t>Fourth main </a:t>
            </a:r>
            <a:r>
              <a:rPr lang="en-GB" sz="2000" dirty="0"/>
              <a:t>needs 4” pipe </a:t>
            </a:r>
            <a:endParaRPr lang="en-GB" sz="2000" dirty="0" smtClean="0"/>
          </a:p>
          <a:p>
            <a:pPr marL="342900" lvl="1">
              <a:buClr>
                <a:schemeClr val="accent1"/>
              </a:buClr>
            </a:pPr>
            <a:endParaRPr lang="en-GB" sz="2000" dirty="0"/>
          </a:p>
          <a:p>
            <a:pPr marL="342900" lvl="1">
              <a:buClr>
                <a:schemeClr val="accent1"/>
              </a:buClr>
            </a:pPr>
            <a:r>
              <a:rPr lang="en-GB" sz="2000" dirty="0" smtClean="0"/>
              <a:t>However, why join different diameter sections? Easier to use 4” throughout the mains</a:t>
            </a:r>
            <a:endParaRPr lang="en-GB" sz="2000" dirty="0"/>
          </a:p>
          <a:p>
            <a:endParaRPr lang="en-GB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67" y="2517771"/>
            <a:ext cx="4927600" cy="2941281"/>
          </a:xfr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536267" y="3149601"/>
            <a:ext cx="1032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D=2”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536267" y="3738109"/>
            <a:ext cx="1032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D=3”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536267" y="4317014"/>
            <a:ext cx="1032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D=3”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536267" y="4808080"/>
            <a:ext cx="1032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D=4”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533467" y="2728482"/>
            <a:ext cx="1032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D=2”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9533467" y="3301045"/>
            <a:ext cx="1032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D=2”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9533467" y="3873608"/>
            <a:ext cx="1032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D=2”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9533467" y="4432961"/>
            <a:ext cx="1032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D=2”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734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Keys to create a successful golf course drainage system</a:t>
            </a:r>
          </a:p>
          <a:p>
            <a:pPr marL="11430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Determine Peak Runoff Rate using Q=CIA and by finding the Time of Concentration</a:t>
            </a:r>
          </a:p>
          <a:p>
            <a:pPr marL="41148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Determine type and quantity of drainage systems to use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Determine materials required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Build systems and observe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6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33357"/>
            <a:ext cx="10972800" cy="4373563"/>
          </a:xfrm>
        </p:spPr>
        <p:txBody>
          <a:bodyPr/>
          <a:lstStyle/>
          <a:p>
            <a:r>
              <a:rPr lang="en-US" dirty="0"/>
              <a:t>Atlantic Subsurface Imaging. Accessed March 27, 2015.  </a:t>
            </a:r>
            <a:r>
              <a:rPr lang="en-US" dirty="0">
                <a:hlinkClick r:id="rId2"/>
              </a:rPr>
              <a:t>http://www.atlanticsubsurfaceimaging.com/golfscan.html</a:t>
            </a:r>
            <a:endParaRPr lang="en-US" dirty="0"/>
          </a:p>
          <a:p>
            <a:r>
              <a:rPr lang="en-US" dirty="0" smtClean="0"/>
              <a:t>McCoy, </a:t>
            </a:r>
            <a:r>
              <a:rPr lang="en-US" dirty="0" err="1" smtClean="0"/>
              <a:t>Dr</a:t>
            </a:r>
            <a:r>
              <a:rPr lang="en-US" dirty="0" smtClean="0"/>
              <a:t> Ed. “Drainage Systems for Golf Courses. Accessed March 27, 2015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://kb.osu.edu/dspace/bitstream/handle/1811/65469/SENR_mccoy_golf_courses_DrainageSystems.pdf?sequence=</a:t>
            </a:r>
            <a:r>
              <a:rPr lang="en-US" dirty="0" smtClean="0">
                <a:hlinkClick r:id="rId3"/>
              </a:rPr>
              <a:t>2</a:t>
            </a:r>
            <a:endParaRPr lang="en-US" dirty="0"/>
          </a:p>
          <a:p>
            <a:r>
              <a:rPr lang="en-US" dirty="0" smtClean="0"/>
              <a:t>Multi Flow Drainage Systems. Accessed March 27, 2015.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err="1">
                <a:hlinkClick r:id="rId4"/>
              </a:rPr>
              <a:t>www.multi-flow.com</a:t>
            </a:r>
            <a:r>
              <a:rPr lang="en-US" dirty="0">
                <a:hlinkClick r:id="rId4"/>
              </a:rPr>
              <a:t>/Menu/</a:t>
            </a:r>
            <a:r>
              <a:rPr lang="en-US" dirty="0" err="1">
                <a:hlinkClick r:id="rId4"/>
              </a:rPr>
              <a:t>golf_course_installation.html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1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Successful Course Drainage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Contour the course to create miniature hills </a:t>
            </a:r>
            <a:endParaRPr lang="en-GB" dirty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smtClean="0"/>
              <a:t>Take rainfall frequency and intensity into account during design</a:t>
            </a:r>
          </a:p>
          <a:p>
            <a:pPr lvl="1"/>
            <a:r>
              <a:rPr lang="en-GB" dirty="0" smtClean="0"/>
              <a:t>Some areas receive rain more frequently and intensely </a:t>
            </a:r>
          </a:p>
          <a:p>
            <a:pPr lvl="1"/>
            <a:endParaRPr lang="en-GB" dirty="0"/>
          </a:p>
          <a:p>
            <a:r>
              <a:rPr lang="en-GB" dirty="0" smtClean="0"/>
              <a:t>Design drainage system based on return period </a:t>
            </a:r>
          </a:p>
          <a:p>
            <a:pPr lvl="1"/>
            <a:r>
              <a:rPr lang="en-GB" dirty="0" smtClean="0"/>
              <a:t>Return periods between 25-50 years desirable for course drainage systems</a:t>
            </a:r>
          </a:p>
          <a:p>
            <a:pPr lvl="1"/>
            <a:endParaRPr lang="en-GB" dirty="0"/>
          </a:p>
          <a:p>
            <a:r>
              <a:rPr lang="en-GB" dirty="0" smtClean="0"/>
              <a:t>Return period: Likely number of years between a given intensity event</a:t>
            </a:r>
            <a:endParaRPr lang="en-GB" b="1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42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Course Runoff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388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</a:t>
            </a:r>
            <a:r>
              <a:rPr lang="en-GB" dirty="0" smtClean="0"/>
              <a:t>ntensity &gt; infiltration, runoff occurs</a:t>
            </a:r>
          </a:p>
          <a:p>
            <a:endParaRPr lang="en-GB" dirty="0"/>
          </a:p>
          <a:p>
            <a:r>
              <a:rPr lang="en-GB" dirty="0" smtClean="0"/>
              <a:t>Infiltration dependent on soil texture (% sand, silt, and clay)</a:t>
            </a:r>
          </a:p>
          <a:p>
            <a:endParaRPr lang="en-GB" dirty="0"/>
          </a:p>
          <a:p>
            <a:r>
              <a:rPr lang="en-GB" dirty="0" smtClean="0"/>
              <a:t>Heavy textured soils have lower infiltration rate</a:t>
            </a:r>
          </a:p>
          <a:p>
            <a:endParaRPr lang="en-GB" dirty="0"/>
          </a:p>
          <a:p>
            <a:r>
              <a:rPr lang="en-GB" dirty="0"/>
              <a:t>I</a:t>
            </a:r>
            <a:r>
              <a:rPr lang="en-GB" dirty="0" smtClean="0"/>
              <a:t>mportant to eliminate hollows and divert runoff on golf course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" r="5276"/>
          <a:stretch/>
        </p:blipFill>
        <p:spPr>
          <a:xfrm>
            <a:off x="6527801" y="2057400"/>
            <a:ext cx="5130800" cy="3867150"/>
          </a:xfr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07133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Flow Velocity as Function of Slope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Runoff dependent on ground slope and turf characteristics</a:t>
            </a:r>
          </a:p>
          <a:p>
            <a:endParaRPr lang="en-GB" dirty="0" smtClean="0"/>
          </a:p>
          <a:p>
            <a:r>
              <a:rPr lang="en-GB" dirty="0" smtClean="0"/>
              <a:t>High density grass has slower flow velocity for  a given slope</a:t>
            </a:r>
          </a:p>
          <a:p>
            <a:endParaRPr lang="en-GB" dirty="0"/>
          </a:p>
          <a:p>
            <a:r>
              <a:rPr lang="en-GB" dirty="0"/>
              <a:t>B</a:t>
            </a:r>
            <a:r>
              <a:rPr lang="en-GB" dirty="0" smtClean="0"/>
              <a:t>luegrass less dense than Bermudagrass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0"/>
          <a:stretch/>
        </p:blipFill>
        <p:spPr>
          <a:xfrm>
            <a:off x="5726747" y="2057400"/>
            <a:ext cx="6298996" cy="3352800"/>
          </a:xfr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019800" y="2133600"/>
            <a:ext cx="6005941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70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Golf Courses and Watershed Hydrology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Watershed delineation crucial in designing drainage system</a:t>
            </a:r>
          </a:p>
          <a:p>
            <a:endParaRPr lang="en-GB" dirty="0"/>
          </a:p>
          <a:p>
            <a:r>
              <a:rPr lang="en-GB" dirty="0" smtClean="0"/>
              <a:t>Use topographical surveys or maps to map watersheds</a:t>
            </a:r>
          </a:p>
          <a:p>
            <a:endParaRPr lang="en-GB" dirty="0"/>
          </a:p>
          <a:p>
            <a:r>
              <a:rPr lang="en-GB" dirty="0" smtClean="0"/>
              <a:t>Golf course divided into separate watersheds </a:t>
            </a:r>
          </a:p>
          <a:p>
            <a:endParaRPr lang="en-GB" dirty="0"/>
          </a:p>
          <a:p>
            <a:r>
              <a:rPr lang="en-GB" dirty="0" smtClean="0"/>
              <a:t>Watersheds help divert runoff of course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7" r="3273"/>
          <a:stretch/>
        </p:blipFill>
        <p:spPr>
          <a:xfrm>
            <a:off x="5816600" y="2054226"/>
            <a:ext cx="6146800" cy="3771586"/>
          </a:xfrm>
          <a:ln>
            <a:solidFill>
              <a:srgbClr val="00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823884" y="1749426"/>
            <a:ext cx="6368117" cy="114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3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course watershed layout example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"/>
          <a:stretch/>
        </p:blipFill>
        <p:spPr>
          <a:xfrm>
            <a:off x="1865815" y="2001352"/>
            <a:ext cx="8633431" cy="416001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6157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compaction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Soil compaction and loss of drainage interrelated</a:t>
            </a:r>
          </a:p>
          <a:p>
            <a:endParaRPr lang="en-US" dirty="0" smtClean="0"/>
          </a:p>
          <a:p>
            <a:r>
              <a:rPr lang="en-US" dirty="0" smtClean="0"/>
              <a:t>Most serious damage that can occur to golf courses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Loss of </a:t>
            </a:r>
            <a:r>
              <a:rPr lang="en-US" dirty="0" err="1" smtClean="0"/>
              <a:t>Macropore</a:t>
            </a:r>
            <a:r>
              <a:rPr lang="en-US" dirty="0" smtClean="0"/>
              <a:t> space results in downward spiral</a:t>
            </a:r>
          </a:p>
        </p:txBody>
      </p:sp>
      <p:pic>
        <p:nvPicPr>
          <p:cNvPr id="5" name="Content Placeholder 4" descr="tracking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r="4179"/>
          <a:stretch>
            <a:fillRect/>
          </a:stretch>
        </p:blipFill>
        <p:spPr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01155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Soil Compaction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Golf course integrity dependent on low soil compaction</a:t>
            </a:r>
          </a:p>
          <a:p>
            <a:r>
              <a:rPr lang="en-US" dirty="0" smtClean="0"/>
              <a:t>Saturated soils have higher bulk density (highly compacted)</a:t>
            </a:r>
          </a:p>
          <a:p>
            <a:r>
              <a:rPr lang="en-US" dirty="0" smtClean="0"/>
              <a:t>Causes plugging, tire rutting, carts getting stuck</a:t>
            </a:r>
          </a:p>
          <a:p>
            <a:r>
              <a:rPr lang="en-US" dirty="0" smtClean="0"/>
              <a:t>Sandy soils preferable</a:t>
            </a:r>
          </a:p>
        </p:txBody>
      </p:sp>
      <p:pic>
        <p:nvPicPr>
          <p:cNvPr id="6" name="Picture 5" descr="Screen Shot 2015-04-28 at 6.31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51" y="1892300"/>
            <a:ext cx="6229351" cy="381635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51168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1591</TotalTime>
  <Words>910</Words>
  <Application>Microsoft Macintosh PowerPoint</Application>
  <PresentationFormat>Custom</PresentationFormat>
  <Paragraphs>181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Apothecary</vt:lpstr>
      <vt:lpstr>Successful Golf Course Drainage</vt:lpstr>
      <vt:lpstr>Introduction</vt:lpstr>
      <vt:lpstr>Successful Course Drainage </vt:lpstr>
      <vt:lpstr>Course Runoff</vt:lpstr>
      <vt:lpstr>Flow Velocity as Function of Slope</vt:lpstr>
      <vt:lpstr>Golf Courses and Watershed Hydrology </vt:lpstr>
      <vt:lpstr>course watershed layout example</vt:lpstr>
      <vt:lpstr>Soil compaction</vt:lpstr>
      <vt:lpstr>Soil Compaction</vt:lpstr>
      <vt:lpstr>Rutting</vt:lpstr>
      <vt:lpstr>Plugging</vt:lpstr>
      <vt:lpstr>Surface drainage</vt:lpstr>
      <vt:lpstr>Drainage Ditch</vt:lpstr>
      <vt:lpstr>Drainage Ditch Design</vt:lpstr>
      <vt:lpstr>Drainage Ditch design</vt:lpstr>
      <vt:lpstr>Subsurface drainage</vt:lpstr>
      <vt:lpstr>Green Drainage Layout example</vt:lpstr>
      <vt:lpstr>Sizing Fairway drainage pipes</vt:lpstr>
      <vt:lpstr>Sizing fairway drainage pipes 2</vt:lpstr>
      <vt:lpstr>Sizing fairway drainage pipes 3</vt:lpstr>
      <vt:lpstr>In conclusion</vt:lpstr>
      <vt:lpstr>Works Cited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Golf Course Drainage</dc:title>
  <dc:creator>Microsoft account</dc:creator>
  <cp:lastModifiedBy>Phil Appleton</cp:lastModifiedBy>
  <cp:revision>56</cp:revision>
  <dcterms:created xsi:type="dcterms:W3CDTF">2015-04-28T00:40:03Z</dcterms:created>
  <dcterms:modified xsi:type="dcterms:W3CDTF">2015-05-05T14:29:38Z</dcterms:modified>
</cp:coreProperties>
</file>