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310" r:id="rId3"/>
    <p:sldId id="262" r:id="rId4"/>
    <p:sldId id="308" r:id="rId5"/>
    <p:sldId id="307" r:id="rId6"/>
    <p:sldId id="311" r:id="rId7"/>
    <p:sldId id="259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2098" y="5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03D89-7E1B-4D4B-8782-805274652A36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7D983-3F54-1D43-A5B0-89D0FFCA2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82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28225-855E-4403-8A9E-15BB6F1ACAEA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373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8818-E61B-4B86-8FD4-BD8C32520F4F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3E72-1C57-4148-AF74-3A99DD3843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8818-E61B-4B86-8FD4-BD8C32520F4F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3E72-1C57-4148-AF74-3A99DD3843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8818-E61B-4B86-8FD4-BD8C32520F4F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3E72-1C57-4148-AF74-3A99DD3843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8818-E61B-4B86-8FD4-BD8C32520F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3E72-1C57-4148-AF74-3A99DD3843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42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6048" y="166048"/>
            <a:ext cx="8229600" cy="1143000"/>
          </a:xfrm>
        </p:spPr>
        <p:txBody>
          <a:bodyPr/>
          <a:lstStyle>
            <a:lvl1pPr algn="l"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8818-E61B-4B86-8FD4-BD8C32520F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3E72-1C57-4148-AF74-3A99DD3843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10095" y="5533900"/>
            <a:ext cx="9098280" cy="129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6134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8818-E61B-4B86-8FD4-BD8C32520F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3E72-1C57-4148-AF74-3A99DD3843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97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8818-E61B-4B86-8FD4-BD8C32520F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3E72-1C57-4148-AF74-3A99DD3843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126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8818-E61B-4B86-8FD4-BD8C32520F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3E72-1C57-4148-AF74-3A99DD3843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340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10095" y="2896657"/>
            <a:ext cx="9098280" cy="129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895600"/>
            <a:ext cx="8229600" cy="11430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8818-E61B-4B86-8FD4-BD8C32520F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3E72-1C57-4148-AF74-3A99DD3843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62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8818-E61B-4B86-8FD4-BD8C32520F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1">
                <a:latin typeface="+mn-lt"/>
              </a:defRPr>
            </a:lvl1pPr>
          </a:lstStyle>
          <a:p>
            <a:fld id="{EDC03E72-1C57-4148-AF74-3A99DD3843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10095" y="5533900"/>
            <a:ext cx="9098280" cy="129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6270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>
            <a:noAutofit/>
          </a:bodyPr>
          <a:lstStyle>
            <a:lvl1pPr algn="l"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600" b="0">
                <a:effectLst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8818-E61B-4B86-8FD4-BD8C32520F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3E72-1C57-4148-AF74-3A99DD3843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10095" y="5533900"/>
            <a:ext cx="9098280" cy="129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0970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6048" y="166048"/>
            <a:ext cx="8229600" cy="1143000"/>
          </a:xfrm>
        </p:spPr>
        <p:txBody>
          <a:bodyPr/>
          <a:lstStyle>
            <a:lvl1pPr algn="l"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8818-E61B-4B86-8FD4-BD8C32520F4F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3E72-1C57-4148-AF74-3A99DD38432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6875" t="11000" r="7456" b="69000"/>
          <a:stretch>
            <a:fillRect/>
          </a:stretch>
        </p:blipFill>
        <p:spPr bwMode="auto">
          <a:xfrm flipV="1">
            <a:off x="10095" y="5533900"/>
            <a:ext cx="9098280" cy="129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8818-E61B-4B86-8FD4-BD8C32520F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3E72-1C57-4148-AF74-3A99DD3843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086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8818-E61B-4B86-8FD4-BD8C32520F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3E72-1C57-4148-AF74-3A99DD3843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2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8818-E61B-4B86-8FD4-BD8C32520F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3E72-1C57-4148-AF74-3A99DD3843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40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8818-E61B-4B86-8FD4-BD8C32520F4F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3E72-1C57-4148-AF74-3A99DD3843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8818-E61B-4B86-8FD4-BD8C32520F4F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3E72-1C57-4148-AF74-3A99DD3843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8818-E61B-4B86-8FD4-BD8C32520F4F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3E72-1C57-4148-AF74-3A99DD3843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6875" t="11000" r="7456" b="69000"/>
          <a:stretch>
            <a:fillRect/>
          </a:stretch>
        </p:blipFill>
        <p:spPr bwMode="auto">
          <a:xfrm flipV="1">
            <a:off x="10095" y="2896657"/>
            <a:ext cx="9098280" cy="129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895600"/>
            <a:ext cx="8229600" cy="11430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8818-E61B-4B86-8FD4-BD8C32520F4F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3E72-1C57-4148-AF74-3A99DD3843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8818-E61B-4B86-8FD4-BD8C32520F4F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1">
                <a:latin typeface="+mn-lt"/>
              </a:defRPr>
            </a:lvl1pPr>
          </a:lstStyle>
          <a:p>
            <a:fld id="{EDC03E72-1C57-4148-AF74-3A99DD38432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6875" t="11000" r="7456" b="69000"/>
          <a:stretch>
            <a:fillRect/>
          </a:stretch>
        </p:blipFill>
        <p:spPr bwMode="auto">
          <a:xfrm flipV="1">
            <a:off x="10095" y="5533900"/>
            <a:ext cx="9098280" cy="129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>
            <a:noAutofit/>
          </a:bodyPr>
          <a:lstStyle>
            <a:lvl1pPr algn="l"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600" b="0">
                <a:effectLst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8818-E61B-4B86-8FD4-BD8C32520F4F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3E72-1C57-4148-AF74-3A99DD38432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6875" t="11000" r="7456" b="69000"/>
          <a:stretch>
            <a:fillRect/>
          </a:stretch>
        </p:blipFill>
        <p:spPr bwMode="auto">
          <a:xfrm flipV="1">
            <a:off x="10095" y="5533900"/>
            <a:ext cx="9098280" cy="129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8818-E61B-4B86-8FD4-BD8C32520F4F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3E72-1C57-4148-AF74-3A99DD3843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08818-E61B-4B86-8FD4-BD8C32520F4F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03E72-1C57-4148-AF74-3A99DD3843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08818-E61B-4B86-8FD4-BD8C32520F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03E72-1C57-4148-AF74-3A99DD3843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7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support.google.com/earth/bin/answer.py?hl=en&amp;answer=148111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Map_projection" TargetMode="Externa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Map_projection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atham.name/mercator-projection-africa-vs-greenland.html" TargetMode="External"/><Relationship Id="rId2" Type="http://schemas.openxmlformats.org/officeDocument/2006/relationships/hyperlink" Target="http://support.google.com/earth/bin/answer.py?hl=en&amp;answer=14811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36"/>
            <a:ext cx="9143999" cy="5074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346176"/>
            <a:ext cx="9144000" cy="1463040"/>
          </a:xfrm>
          <a:prstGeom prst="rect">
            <a:avLst/>
          </a:prstGeom>
          <a:solidFill>
            <a:schemeClr val="accent6">
              <a:lumMod val="75000"/>
              <a:alpha val="27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697896"/>
            <a:ext cx="9144000" cy="182880"/>
          </a:xfrm>
          <a:prstGeom prst="rect">
            <a:avLst/>
          </a:prstGeom>
          <a:solidFill>
            <a:schemeClr val="accent6">
              <a:lumMod val="75000"/>
              <a:alpha val="93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6" descr="I Mark, Bold Palet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200" y="5498576"/>
            <a:ext cx="896815" cy="1143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269976"/>
            <a:ext cx="9144000" cy="182880"/>
          </a:xfrm>
          <a:prstGeom prst="rect">
            <a:avLst/>
          </a:prstGeom>
          <a:solidFill>
            <a:schemeClr val="tx2">
              <a:lumMod val="60000"/>
              <a:lumOff val="4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19200" y="838200"/>
            <a:ext cx="6477000" cy="3124200"/>
          </a:xfrm>
          <a:prstGeom prst="rect">
            <a:avLst/>
          </a:prstGeom>
        </p:spPr>
        <p:txBody>
          <a:bodyPr lIns="0" tIns="0" rIns="0" bIns="0"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33CC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8800" b="1" dirty="0" smtClean="0">
                <a:solidFill>
                  <a:srgbClr val="4E2B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Map </a:t>
            </a:r>
            <a:br>
              <a:rPr lang="en-US" sz="8800" b="1" dirty="0" smtClean="0">
                <a:solidFill>
                  <a:srgbClr val="4E2B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8800" b="1" dirty="0" smtClean="0">
                <a:solidFill>
                  <a:srgbClr val="4E2B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Projections</a:t>
            </a:r>
            <a:endParaRPr lang="en-GB" sz="8800" b="1" dirty="0" smtClean="0">
              <a:solidFill>
                <a:srgbClr val="4E2BC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96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6113" y="2373572"/>
            <a:ext cx="6025487" cy="3389337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 Rounded MT Bold" pitchFamily="34" charset="0"/>
              </a:rPr>
              <a:t>Exploring Layers 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95932"/>
            <a:ext cx="8229600" cy="4525963"/>
          </a:xfrm>
        </p:spPr>
        <p:txBody>
          <a:bodyPr/>
          <a:lstStyle/>
          <a:p>
            <a:r>
              <a:rPr lang="en-US" dirty="0" smtClean="0"/>
              <a:t>Fly to Sierra Leone by typing “Sierra Leone” in the search bar </a:t>
            </a:r>
          </a:p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1146412" y="2373573"/>
            <a:ext cx="1676400" cy="533400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852382" y="2291686"/>
            <a:ext cx="1447800" cy="69717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3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Arial Rounded MT Bold" pitchFamily="34" charset="0"/>
              </a:rPr>
              <a:t>Exploring Layers </a:t>
            </a:r>
            <a:endParaRPr lang="en-US" sz="5400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34019"/>
            <a:ext cx="8229600" cy="4525963"/>
          </a:xfrm>
        </p:spPr>
        <p:txBody>
          <a:bodyPr/>
          <a:lstStyle/>
          <a:p>
            <a:r>
              <a:rPr lang="en-US" dirty="0" smtClean="0"/>
              <a:t>Zoom in to Freetown by double clicking on the 3D map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2285999"/>
            <a:ext cx="6248400" cy="3514725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chemeClr val="tx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4677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48" y="166048"/>
            <a:ext cx="8749352" cy="1143000"/>
          </a:xfrm>
        </p:spPr>
        <p:txBody>
          <a:bodyPr/>
          <a:lstStyle/>
          <a:p>
            <a:pPr algn="ctr"/>
            <a:r>
              <a:rPr lang="en-US" dirty="0" smtClean="0">
                <a:latin typeface="Arial Rounded MT Bold" pitchFamily="34" charset="0"/>
              </a:rPr>
              <a:t>Exploring Layers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658" y="1143000"/>
            <a:ext cx="8229600" cy="4525963"/>
          </a:xfrm>
        </p:spPr>
        <p:txBody>
          <a:bodyPr/>
          <a:lstStyle/>
          <a:p>
            <a:r>
              <a:rPr lang="en-US" dirty="0" smtClean="0"/>
              <a:t>Check the boxes under the layers tab next to each category to explore available information for Freetown 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24200" y="2743200"/>
            <a:ext cx="5342658" cy="2743200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4" name="Right Arrow 3"/>
          <p:cNvSpPr/>
          <p:nvPr/>
        </p:nvSpPr>
        <p:spPr>
          <a:xfrm>
            <a:off x="1032681" y="3440373"/>
            <a:ext cx="2057400" cy="533400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4" y="304800"/>
            <a:ext cx="8839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rial Rounded MT Bold" pitchFamily="34" charset="0"/>
              </a:rPr>
              <a:t>Exploring Layers: </a:t>
            </a:r>
            <a:br>
              <a:rPr lang="en-US" dirty="0" smtClean="0">
                <a:latin typeface="Arial Rounded MT Bold" pitchFamily="34" charset="0"/>
              </a:rPr>
            </a:br>
            <a:r>
              <a:rPr lang="en-US" dirty="0" smtClean="0">
                <a:latin typeface="Arial Rounded MT Bold" pitchFamily="34" charset="0"/>
              </a:rPr>
              <a:t>Borders and Labels 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When we select the “borders and labels” layer, borders and labels appear on the map</a:t>
            </a:r>
            <a:endParaRPr lang="en-US" b="1" dirty="0"/>
          </a:p>
        </p:txBody>
      </p:sp>
      <p:pic>
        <p:nvPicPr>
          <p:cNvPr id="7" name="Picture 6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 bwMode="auto">
          <a:xfrm>
            <a:off x="533400" y="3100387"/>
            <a:ext cx="4029075" cy="2562225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/>
          <p:cNvSpPr/>
          <p:nvPr/>
        </p:nvSpPr>
        <p:spPr>
          <a:xfrm>
            <a:off x="2547938" y="4491839"/>
            <a:ext cx="1366838" cy="3810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171576" y="4110839"/>
            <a:ext cx="838200" cy="3810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771651" y="3577439"/>
            <a:ext cx="619125" cy="3810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305176" y="3577439"/>
            <a:ext cx="1524000" cy="91440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428876" y="3577439"/>
            <a:ext cx="2400300" cy="20955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009776" y="3577439"/>
            <a:ext cx="2819400" cy="72390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4838700" y="3128961"/>
            <a:ext cx="2047875" cy="143907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86351" y="3464508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Name of place are now labeled </a:t>
            </a:r>
            <a:endParaRPr lang="en-US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90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One can zoom out, and view country borders 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2"/>
          <a:stretch/>
        </p:blipFill>
        <p:spPr bwMode="auto">
          <a:xfrm>
            <a:off x="1905000" y="2286000"/>
            <a:ext cx="5431465" cy="3455581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rial Rounded MT Bold" pitchFamily="34" charset="0"/>
              </a:rPr>
              <a:t>Exploring Layers: </a:t>
            </a:r>
            <a:br>
              <a:rPr lang="en-US" dirty="0" smtClean="0">
                <a:latin typeface="Arial Rounded MT Bold" pitchFamily="34" charset="0"/>
              </a:rPr>
            </a:br>
            <a:r>
              <a:rPr lang="en-US" dirty="0" smtClean="0">
                <a:latin typeface="Arial Rounded MT Bold" pitchFamily="34" charset="0"/>
              </a:rPr>
              <a:t>Borders and Labels </a:t>
            </a:r>
            <a:endParaRPr 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02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48" y="166048"/>
            <a:ext cx="8825552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latin typeface="Arial Rounded MT Bold" pitchFamily="34" charset="0"/>
              </a:rPr>
              <a:t>Exploring Layers: Roads</a:t>
            </a:r>
            <a:endParaRPr lang="en-US" sz="4800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452596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When we select the roads layer, roads appear on the map</a:t>
            </a:r>
          </a:p>
          <a:p>
            <a:r>
              <a:rPr lang="en-US" sz="3600" b="1" dirty="0" smtClean="0">
                <a:solidFill>
                  <a:srgbClr val="002060"/>
                </a:solidFill>
              </a:rPr>
              <a:t>Zoom back in for more detail 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8800" y="3124200"/>
            <a:ext cx="5638800" cy="3324225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71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>
                <a:latin typeface="Arial Rounded MT Bold" pitchFamily="34" charset="0"/>
              </a:rPr>
              <a:t>Exploring Layers: Weather</a:t>
            </a:r>
            <a:endParaRPr lang="en-US" sz="4800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317"/>
            <a:ext cx="8229600" cy="452596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Select the weather layer and zoom out to see clouds</a:t>
            </a:r>
          </a:p>
          <a:p>
            <a:r>
              <a:rPr lang="en-US" sz="3600" b="1" dirty="0" smtClean="0">
                <a:solidFill>
                  <a:srgbClr val="002060"/>
                </a:solidFill>
              </a:rPr>
              <a:t>Locate and zoom back in on a thermometer for current weather 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80809" y="3810000"/>
            <a:ext cx="3677093" cy="2917952"/>
          </a:xfrm>
          <a:prstGeom prst="rect">
            <a:avLst/>
          </a:prstGeom>
          <a:solidFill>
            <a:srgbClr val="000000">
              <a:shade val="95000"/>
            </a:srgbClr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cxnSp>
        <p:nvCxnSpPr>
          <p:cNvPr id="5" name="Elbow Connector 4"/>
          <p:cNvCxnSpPr/>
          <p:nvPr/>
        </p:nvCxnSpPr>
        <p:spPr>
          <a:xfrm>
            <a:off x="1828800" y="3581400"/>
            <a:ext cx="1295400" cy="990600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69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dirty="0" smtClean="0">
                <a:latin typeface="Arial Rounded MT Bold" pitchFamily="34" charset="0"/>
              </a:rPr>
              <a:t>Exploring Layers: Photos </a:t>
            </a:r>
            <a:endParaRPr lang="en-US" sz="5400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Select the photo layer and click on any one of the photo options that appears to view a photo </a:t>
            </a:r>
          </a:p>
          <a:p>
            <a:r>
              <a:rPr lang="en-US" dirty="0" smtClean="0"/>
              <a:t>Click fly to location</a:t>
            </a:r>
          </a:p>
          <a:p>
            <a:pPr marL="0" indent="0">
              <a:buNone/>
            </a:pPr>
            <a:r>
              <a:rPr lang="en-US" dirty="0" smtClean="0"/>
              <a:t>    to move to where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the photo was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taken 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1000" y="2819400"/>
            <a:ext cx="4657061" cy="3338623"/>
          </a:xfrm>
          <a:prstGeom prst="rect">
            <a:avLst/>
          </a:prstGeom>
          <a:solidFill>
            <a:srgbClr val="000000">
              <a:shade val="95000"/>
            </a:srgbClr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71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Arial Rounded MT Bold" pitchFamily="34" charset="0"/>
              </a:rPr>
              <a:t>Exploring Layers </a:t>
            </a:r>
            <a:endParaRPr lang="en-US" sz="5400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Click on Earth Gallery and Select </a:t>
            </a:r>
            <a:r>
              <a:rPr lang="en-US" i="1" dirty="0" smtClean="0"/>
              <a:t>Natural Earth</a:t>
            </a:r>
            <a:r>
              <a:rPr lang="en-US" dirty="0" smtClean="0"/>
              <a:t> Features Map</a:t>
            </a:r>
          </a:p>
          <a:p>
            <a:r>
              <a:rPr lang="en-US" dirty="0" smtClean="0"/>
              <a:t>Under layers, you should now have a geographic features map</a:t>
            </a:r>
          </a:p>
          <a:p>
            <a:r>
              <a:rPr lang="en-US" dirty="0" smtClean="0"/>
              <a:t>Now, geographic </a:t>
            </a:r>
          </a:p>
          <a:p>
            <a:pPr marL="0" indent="0">
              <a:buNone/>
            </a:pPr>
            <a:r>
              <a:rPr lang="en-US" dirty="0" smtClean="0"/>
              <a:t>   features are color </a:t>
            </a:r>
          </a:p>
          <a:p>
            <a:pPr marL="0" indent="0">
              <a:buNone/>
            </a:pPr>
            <a:r>
              <a:rPr lang="en-US" dirty="0" smtClean="0"/>
              <a:t>   coded on your map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1000" y="3335079"/>
            <a:ext cx="4829175" cy="2971800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6730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Arial Rounded MT Bold" pitchFamily="34" charset="0"/>
              </a:rPr>
              <a:t>Exploring Layers </a:t>
            </a:r>
            <a:endParaRPr lang="en-US" sz="5400" dirty="0">
              <a:latin typeface="Arial Rounded MT Bold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Spend time exploring other layers that interest you </a:t>
            </a:r>
            <a:endParaRPr lang="en-US" dirty="0"/>
          </a:p>
        </p:txBody>
      </p:sp>
      <p:pic>
        <p:nvPicPr>
          <p:cNvPr id="6" name="Content Placeholder 3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9000" y="2209800"/>
            <a:ext cx="2100077" cy="4525963"/>
          </a:xfrm>
          <a:prstGeom prst="rect">
            <a:avLst/>
          </a:prstGeom>
          <a:ln w="571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3086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48" y="166048"/>
            <a:ext cx="8749352" cy="11430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Arial Rounded MT Bold" pitchFamily="34" charset="0"/>
              </a:rPr>
              <a:t>What is a Map </a:t>
            </a:r>
            <a:r>
              <a:rPr lang="en-US" sz="5400" dirty="0">
                <a:latin typeface="Arial Rounded MT Bold" pitchFamily="34" charset="0"/>
              </a:rPr>
              <a:t>P</a:t>
            </a:r>
            <a:r>
              <a:rPr lang="en-US" sz="5400" dirty="0" smtClean="0">
                <a:latin typeface="Arial Rounded MT Bold" pitchFamily="34" charset="0"/>
              </a:rPr>
              <a:t>rojection?</a:t>
            </a:r>
            <a:endParaRPr lang="en-US" sz="5400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mathematical expression used to represent the 3D surface of the earth on a 2D map</a:t>
            </a:r>
          </a:p>
          <a:p>
            <a:r>
              <a:rPr lang="en-US" dirty="0" smtClean="0"/>
              <a:t>Always results in distortions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523894"/>
            <a:ext cx="739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smtClean="0">
                <a:hlinkClick r:id="rId2"/>
              </a:rPr>
              <a:t>http</a:t>
            </a:r>
            <a:r>
              <a:rPr lang="en-US" sz="1400" dirty="0">
                <a:hlinkClick r:id="rId2"/>
              </a:rPr>
              <a:t>://support.google.com/earth/bin/answer.py?hl=en&amp;answer=</a:t>
            </a:r>
            <a:r>
              <a:rPr lang="en-US" sz="1400" dirty="0" smtClean="0">
                <a:hlinkClick r:id="rId2"/>
              </a:rPr>
              <a:t>148111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" b="8560"/>
          <a:stretch/>
        </p:blipFill>
        <p:spPr>
          <a:xfrm>
            <a:off x="2057400" y="3276602"/>
            <a:ext cx="4953000" cy="210160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latin typeface="Arial Rounded MT Bold" pitchFamily="34" charset="0"/>
              </a:rPr>
              <a:t>Georeferencing an Image </a:t>
            </a:r>
            <a:endParaRPr lang="en-US" sz="4800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You can </a:t>
            </a:r>
            <a:r>
              <a:rPr lang="en-US" sz="4000" b="1" dirty="0" err="1" smtClean="0"/>
              <a:t>georeference</a:t>
            </a:r>
            <a:r>
              <a:rPr lang="en-US" sz="4000" b="1" dirty="0" smtClean="0"/>
              <a:t> an image from Google Earth in </a:t>
            </a:r>
            <a:r>
              <a:rPr lang="en-US" sz="4000" b="1" dirty="0" err="1" smtClean="0"/>
              <a:t>MapWindow</a:t>
            </a:r>
            <a:r>
              <a:rPr lang="en-US" sz="4000" b="1" dirty="0" smtClean="0"/>
              <a:t> GIS </a:t>
            </a:r>
          </a:p>
          <a:p>
            <a:r>
              <a:rPr lang="en-US" sz="4000" b="1" dirty="0" smtClean="0">
                <a:solidFill>
                  <a:srgbClr val="002060"/>
                </a:solidFill>
              </a:rPr>
              <a:t>The tool </a:t>
            </a:r>
            <a:r>
              <a:rPr lang="en-US" sz="4000" b="1" dirty="0">
                <a:solidFill>
                  <a:srgbClr val="002060"/>
                </a:solidFill>
              </a:rPr>
              <a:t>used in </a:t>
            </a:r>
            <a:r>
              <a:rPr lang="en-US" sz="4000" b="1" dirty="0" err="1" smtClean="0">
                <a:solidFill>
                  <a:srgbClr val="002060"/>
                </a:solidFill>
              </a:rPr>
              <a:t>MapWindow</a:t>
            </a:r>
            <a:r>
              <a:rPr lang="en-US" sz="4000" b="1" dirty="0" smtClean="0">
                <a:solidFill>
                  <a:srgbClr val="002060"/>
                </a:solidFill>
              </a:rPr>
              <a:t> enables </a:t>
            </a:r>
            <a:r>
              <a:rPr lang="en-US" sz="4000" b="1" dirty="0" err="1" smtClean="0">
                <a:solidFill>
                  <a:srgbClr val="002060"/>
                </a:solidFill>
              </a:rPr>
              <a:t>georeferencing</a:t>
            </a:r>
            <a:r>
              <a:rPr lang="en-US" sz="4000" b="1" dirty="0" smtClean="0">
                <a:solidFill>
                  <a:srgbClr val="002060"/>
                </a:solidFill>
              </a:rPr>
              <a:t> an image by specifying the location of 3 points on the image </a:t>
            </a:r>
          </a:p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95642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48" y="166048"/>
            <a:ext cx="8749352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Rounded MT Bold" pitchFamily="34" charset="0"/>
              </a:rPr>
              <a:t>Choose a location to </a:t>
            </a:r>
            <a:r>
              <a:rPr lang="en-US" dirty="0" err="1" smtClean="0">
                <a:latin typeface="Arial Rounded MT Bold" pitchFamily="34" charset="0"/>
              </a:rPr>
              <a:t>Georeference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Fly to Lake </a:t>
            </a:r>
            <a:r>
              <a:rPr lang="en-US" b="1" dirty="0" err="1" smtClean="0"/>
              <a:t>Mabesi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7800" y="2286000"/>
            <a:ext cx="6300972" cy="3837642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85828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48" y="166048"/>
            <a:ext cx="8673152" cy="1143000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latin typeface="Arial Rounded MT Bold" pitchFamily="34" charset="0"/>
              </a:rPr>
              <a:t>Select Three Points</a:t>
            </a:r>
            <a:endParaRPr lang="en-US" sz="4800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418681"/>
            <a:ext cx="5334000" cy="452596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Add 3 </a:t>
            </a:r>
            <a:r>
              <a:rPr lang="en-US" sz="3600" b="1" dirty="0" err="1" smtClean="0"/>
              <a:t>placemarks</a:t>
            </a:r>
            <a:r>
              <a:rPr lang="en-US" sz="3600" b="1" dirty="0" smtClean="0"/>
              <a:t> to the image</a:t>
            </a:r>
          </a:p>
          <a:p>
            <a:r>
              <a:rPr lang="en-US" sz="3600" b="1" dirty="0" smtClean="0">
                <a:solidFill>
                  <a:srgbClr val="002060"/>
                </a:solidFill>
              </a:rPr>
              <a:t>Note the latitude and longitude of the 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002060"/>
                </a:solidFill>
              </a:rPr>
              <a:t>    3 </a:t>
            </a:r>
            <a:r>
              <a:rPr lang="en-US" sz="3600" b="1" dirty="0" err="1" smtClean="0">
                <a:solidFill>
                  <a:srgbClr val="002060"/>
                </a:solidFill>
              </a:rPr>
              <a:t>placemark</a:t>
            </a:r>
            <a:r>
              <a:rPr lang="en-US" sz="3600" b="1" dirty="0" smtClean="0">
                <a:solidFill>
                  <a:srgbClr val="002060"/>
                </a:solidFill>
              </a:rPr>
              <a:t> points</a:t>
            </a:r>
          </a:p>
          <a:p>
            <a:r>
              <a:rPr lang="en-US" sz="3600" b="1" dirty="0" smtClean="0"/>
              <a:t> Use decimal degrees</a:t>
            </a:r>
          </a:p>
          <a:p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3" t="15987" r="24617" b="4185"/>
          <a:stretch/>
        </p:blipFill>
        <p:spPr bwMode="auto">
          <a:xfrm>
            <a:off x="5105400" y="1600200"/>
            <a:ext cx="3870251" cy="416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08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Arial Rounded MT Bold" pitchFamily="34" charset="0"/>
              </a:rPr>
              <a:t>Saving the Image </a:t>
            </a:r>
            <a:endParaRPr lang="en-US" sz="5400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8229600" cy="17526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Save the Image in an uncompressed format</a:t>
            </a:r>
            <a:r>
              <a:rPr lang="en-US" sz="4000" b="1" dirty="0"/>
              <a:t> </a:t>
            </a:r>
            <a:r>
              <a:rPr lang="en-US" sz="4000" b="1" dirty="0" smtClean="0"/>
              <a:t>(BMP)</a:t>
            </a:r>
          </a:p>
        </p:txBody>
      </p:sp>
    </p:spTree>
    <p:extLst>
      <p:ext uri="{BB962C8B-B14F-4D97-AF65-F5344CB8AC3E}">
        <p14:creationId xmlns:p14="http://schemas.microsoft.com/office/powerpoint/2010/main" val="90429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48" y="166048"/>
            <a:ext cx="8749352" cy="11430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Arial Rounded MT Bold" pitchFamily="34" charset="0"/>
              </a:rPr>
              <a:t>Access </a:t>
            </a:r>
            <a:r>
              <a:rPr lang="en-US" sz="5400" dirty="0" err="1" smtClean="0">
                <a:latin typeface="Arial Rounded MT Bold" pitchFamily="34" charset="0"/>
              </a:rPr>
              <a:t>Georeferencing</a:t>
            </a:r>
            <a:r>
              <a:rPr lang="en-US" sz="5400" dirty="0" smtClean="0">
                <a:latin typeface="Arial Rounded MT Bold" pitchFamily="34" charset="0"/>
              </a:rPr>
              <a:t>  Tool in </a:t>
            </a:r>
            <a:r>
              <a:rPr lang="en-US" sz="5400" dirty="0" err="1" smtClean="0">
                <a:latin typeface="Arial Rounded MT Bold" pitchFamily="34" charset="0"/>
              </a:rPr>
              <a:t>MapWindow</a:t>
            </a:r>
            <a:r>
              <a:rPr lang="en-US" sz="5400" dirty="0" smtClean="0">
                <a:latin typeface="Arial Rounded MT Bold" pitchFamily="34" charset="0"/>
              </a:rPr>
              <a:t> </a:t>
            </a:r>
            <a:endParaRPr lang="en-US" sz="5400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Access the GIS tool and click raster, then </a:t>
            </a:r>
            <a:r>
              <a:rPr lang="en-US" sz="3600" b="1" dirty="0" err="1" smtClean="0"/>
              <a:t>georeference</a:t>
            </a:r>
            <a:r>
              <a:rPr lang="en-US" sz="3600" b="1" dirty="0" smtClean="0"/>
              <a:t> an image or grid </a:t>
            </a:r>
            <a:endParaRPr lang="en-US" sz="3600" b="1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2200" y="3048000"/>
            <a:ext cx="4571999" cy="2971799"/>
          </a:xfrm>
          <a:prstGeom prst="rect">
            <a:avLst/>
          </a:prstGeom>
          <a:ln w="571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292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48" y="166048"/>
            <a:ext cx="8673152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Arial Rounded MT Bold" pitchFamily="34" charset="0"/>
              </a:rPr>
              <a:t>Load the Image </a:t>
            </a:r>
            <a:endParaRPr lang="en-US" sz="5400" dirty="0">
              <a:latin typeface="Arial Rounded MT Bold" pitchFamily="34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19400" y="1600200"/>
            <a:ext cx="6172201" cy="4343400"/>
          </a:xfrm>
          <a:prstGeom prst="rect">
            <a:avLst/>
          </a:prstGeom>
          <a:ln w="571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/>
          <p:cNvSpPr/>
          <p:nvPr/>
        </p:nvSpPr>
        <p:spPr>
          <a:xfrm>
            <a:off x="7696201" y="4724400"/>
            <a:ext cx="1295400" cy="578169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18214" y="2286000"/>
            <a:ext cx="1752600" cy="1872216"/>
          </a:xfrm>
          <a:prstGeom prst="wedgeRoundRectCallout">
            <a:avLst>
              <a:gd name="adj1" fmla="val 363047"/>
              <a:gd name="adj2" fmla="val 94846"/>
              <a:gd name="adj3" fmla="val 16667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149" y="2560388"/>
            <a:ext cx="16427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Load the BMP Image by selecting </a:t>
            </a:r>
            <a:r>
              <a:rPr lang="en-US" sz="2000" i="1" dirty="0" smtClean="0">
                <a:solidFill>
                  <a:prstClr val="black"/>
                </a:solidFill>
              </a:rPr>
              <a:t>Load File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25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48" y="166048"/>
            <a:ext cx="8749352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Arial Rounded MT Bold" pitchFamily="34" charset="0"/>
              </a:rPr>
              <a:t>Select Noted Points</a:t>
            </a:r>
            <a:endParaRPr lang="en-US" sz="5400" dirty="0">
              <a:latin typeface="Arial Rounded MT Bold" pitchFamily="34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5600" y="1600200"/>
            <a:ext cx="5724579" cy="3916363"/>
          </a:xfrm>
          <a:prstGeom prst="rect">
            <a:avLst/>
          </a:prstGeom>
          <a:ln w="571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/>
          <p:cNvSpPr/>
          <p:nvPr/>
        </p:nvSpPr>
        <p:spPr>
          <a:xfrm>
            <a:off x="4495800" y="4876800"/>
            <a:ext cx="1295400" cy="91440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381000" y="1899684"/>
            <a:ext cx="1752600" cy="2438400"/>
          </a:xfrm>
          <a:prstGeom prst="wedgeRoundRectCallout">
            <a:avLst>
              <a:gd name="adj1" fmla="val 188324"/>
              <a:gd name="adj2" fmla="val 83304"/>
              <a:gd name="adj3" fmla="val 16667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935" y="1995499"/>
            <a:ext cx="16427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Click </a:t>
            </a:r>
            <a:r>
              <a:rPr lang="en-US" sz="2000" i="1" dirty="0" smtClean="0">
                <a:solidFill>
                  <a:prstClr val="black"/>
                </a:solidFill>
              </a:rPr>
              <a:t>Select Points</a:t>
            </a:r>
            <a:r>
              <a:rPr lang="en-US" sz="2000" dirty="0" smtClean="0">
                <a:solidFill>
                  <a:prstClr val="black"/>
                </a:solidFill>
              </a:rPr>
              <a:t> and then select the locations of three known points on the image 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65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48" y="166048"/>
            <a:ext cx="8901752" cy="11430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Arial Rounded MT Bold" pitchFamily="34" charset="0"/>
              </a:rPr>
              <a:t>Type in Longitude and Latitude</a:t>
            </a:r>
            <a:endParaRPr lang="en-US" sz="5400" dirty="0">
              <a:latin typeface="Arial Rounded MT Bold" pitchFamily="34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13364" y="1981200"/>
            <a:ext cx="5724579" cy="3916363"/>
          </a:xfrm>
          <a:prstGeom prst="rect">
            <a:avLst/>
          </a:prstGeom>
          <a:ln w="571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/>
          <p:cNvSpPr/>
          <p:nvPr/>
        </p:nvSpPr>
        <p:spPr>
          <a:xfrm>
            <a:off x="6289964" y="3459163"/>
            <a:ext cx="1295400" cy="76200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Arrow Connector 5"/>
          <p:cNvCxnSpPr>
            <a:endCxn id="5" idx="2"/>
          </p:cNvCxnSpPr>
          <p:nvPr/>
        </p:nvCxnSpPr>
        <p:spPr>
          <a:xfrm flipV="1">
            <a:off x="2031624" y="3840163"/>
            <a:ext cx="4258340" cy="381001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ular Callout 6"/>
          <p:cNvSpPr/>
          <p:nvPr/>
        </p:nvSpPr>
        <p:spPr>
          <a:xfrm>
            <a:off x="279024" y="2647743"/>
            <a:ext cx="1752600" cy="2564020"/>
          </a:xfrm>
          <a:prstGeom prst="wedgeRoundRectCallout">
            <a:avLst>
              <a:gd name="adj1" fmla="val 46967"/>
              <a:gd name="adj2" fmla="val 8520"/>
              <a:gd name="adj3" fmla="val 16667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9401" y="2870667"/>
            <a:ext cx="16427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Specify the location of the known points in decimal degrees 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031624" y="4221164"/>
            <a:ext cx="4410740" cy="990599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6289964" y="4754563"/>
            <a:ext cx="1295400" cy="76200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511822" y="3459164"/>
            <a:ext cx="1295400" cy="76200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4" name="Straight Arrow Connector 23"/>
          <p:cNvCxnSpPr>
            <a:endCxn id="23" idx="3"/>
          </p:cNvCxnSpPr>
          <p:nvPr/>
        </p:nvCxnSpPr>
        <p:spPr>
          <a:xfrm flipV="1">
            <a:off x="2184024" y="4109572"/>
            <a:ext cx="5517505" cy="13199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65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9054" y="1447800"/>
            <a:ext cx="5724579" cy="3916363"/>
          </a:xfrm>
          <a:prstGeom prst="rect">
            <a:avLst/>
          </a:prstGeom>
          <a:ln w="571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/>
          <p:cNvSpPr/>
          <p:nvPr/>
        </p:nvSpPr>
        <p:spPr>
          <a:xfrm>
            <a:off x="7772400" y="4899837"/>
            <a:ext cx="1001233" cy="38100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286000" y="4800600"/>
            <a:ext cx="5486400" cy="289737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ular Callout 6"/>
          <p:cNvSpPr/>
          <p:nvPr/>
        </p:nvSpPr>
        <p:spPr>
          <a:xfrm>
            <a:off x="152400" y="2084180"/>
            <a:ext cx="2133600" cy="3783220"/>
          </a:xfrm>
          <a:prstGeom prst="wedgeRoundRectCallout">
            <a:avLst>
              <a:gd name="adj1" fmla="val 50543"/>
              <a:gd name="adj2" fmla="val 21885"/>
              <a:gd name="adj3" fmla="val 16667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2307104"/>
            <a:ext cx="19811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Deselect </a:t>
            </a:r>
            <a:r>
              <a:rPr lang="en-US" sz="2400" i="1" dirty="0" smtClean="0">
                <a:solidFill>
                  <a:prstClr val="black"/>
                </a:solidFill>
              </a:rPr>
              <a:t>Rectify such that north is straight up</a:t>
            </a:r>
            <a:r>
              <a:rPr lang="en-US" sz="2400" dirty="0" smtClean="0">
                <a:solidFill>
                  <a:prstClr val="black"/>
                </a:solidFill>
              </a:rPr>
              <a:t> and then click </a:t>
            </a:r>
            <a:r>
              <a:rPr lang="en-US" sz="2400" dirty="0" err="1" smtClean="0">
                <a:solidFill>
                  <a:prstClr val="black"/>
                </a:solidFill>
              </a:rPr>
              <a:t>Georeference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and then close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293088" y="3830598"/>
            <a:ext cx="5326912" cy="977534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6048" y="166048"/>
            <a:ext cx="8977952" cy="11430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rial Rounded MT Bold" pitchFamily="34" charset="0"/>
              </a:rPr>
              <a:t>Click the </a:t>
            </a:r>
            <a:r>
              <a:rPr lang="en-US" dirty="0" err="1" smtClean="0">
                <a:latin typeface="Arial Rounded MT Bold" pitchFamily="34" charset="0"/>
              </a:rPr>
              <a:t>Georeference</a:t>
            </a:r>
            <a:r>
              <a:rPr lang="en-US" dirty="0" smtClean="0">
                <a:latin typeface="Arial Rounded MT Bold" pitchFamily="34" charset="0"/>
              </a:rPr>
              <a:t> Button</a:t>
            </a:r>
            <a:endParaRPr 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68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48" y="166048"/>
            <a:ext cx="8749352" cy="976952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Arial Rounded MT Bold" pitchFamily="34" charset="0"/>
              </a:rPr>
              <a:t>Viewing </a:t>
            </a:r>
            <a:r>
              <a:rPr lang="en-US" dirty="0" err="1" smtClean="0">
                <a:latin typeface="Arial Rounded MT Bold" pitchFamily="34" charset="0"/>
              </a:rPr>
              <a:t>Georeferenced</a:t>
            </a:r>
            <a:r>
              <a:rPr lang="en-US" dirty="0" smtClean="0">
                <a:latin typeface="Arial Rounded MT Bold" pitchFamily="34" charset="0"/>
              </a:rPr>
              <a:t> Image 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0" y="1447800"/>
            <a:ext cx="6973826" cy="4678363"/>
          </a:xfrm>
          <a:prstGeom prst="rect">
            <a:avLst/>
          </a:prstGeom>
          <a:ln w="571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805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Arial Rounded MT Bold" pitchFamily="34" charset="0"/>
              </a:rPr>
              <a:t>Projection Surfaces</a:t>
            </a:r>
            <a:endParaRPr lang="en-US" sz="5400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76800" cy="4343399"/>
          </a:xfrm>
        </p:spPr>
        <p:txBody>
          <a:bodyPr>
            <a:normAutofit fontScale="85000" lnSpcReduction="10000"/>
          </a:bodyPr>
          <a:lstStyle/>
          <a:p>
            <a:r>
              <a:rPr lang="en-US" u="sng" dirty="0" smtClean="0"/>
              <a:t>Cylindrical</a:t>
            </a:r>
          </a:p>
          <a:p>
            <a:pPr lvl="1"/>
            <a:r>
              <a:rPr lang="en-US" dirty="0" smtClean="0"/>
              <a:t>Meridians </a:t>
            </a:r>
            <a:r>
              <a:rPr lang="en-US" dirty="0"/>
              <a:t>and parallels are equidistant, straight lines, crossing at right </a:t>
            </a:r>
            <a:r>
              <a:rPr lang="en-US" dirty="0" smtClean="0"/>
              <a:t>angles</a:t>
            </a:r>
          </a:p>
          <a:p>
            <a:r>
              <a:rPr lang="en-US" u="sng" dirty="0" smtClean="0"/>
              <a:t>Conical</a:t>
            </a:r>
          </a:p>
          <a:p>
            <a:pPr lvl="1"/>
            <a:r>
              <a:rPr lang="en-US" dirty="0" smtClean="0"/>
              <a:t>Parallel(s) that are touching the cone are assigned unitary scale</a:t>
            </a:r>
          </a:p>
          <a:p>
            <a:r>
              <a:rPr lang="en-US" u="sng" dirty="0" smtClean="0"/>
              <a:t>Planar</a:t>
            </a:r>
          </a:p>
          <a:p>
            <a:pPr lvl="1"/>
            <a:r>
              <a:rPr lang="en-US" dirty="0" smtClean="0"/>
              <a:t>Point or circle that intersects tangent plane has no distortion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600200"/>
            <a:ext cx="3129673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200400"/>
            <a:ext cx="3135406" cy="1325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724400"/>
            <a:ext cx="3136900" cy="1043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6550223"/>
            <a:ext cx="739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>
                <a:hlinkClick r:id="rId5"/>
              </a:rPr>
              <a:t>http://en.wikipedia.org/wiki/Map_projection#</a:t>
            </a:r>
            <a:r>
              <a:rPr lang="en-US" sz="1400" dirty="0" smtClean="0">
                <a:hlinkClick r:id="rId5"/>
              </a:rPr>
              <a:t>Projections_by_surface</a:t>
            </a:r>
            <a:r>
              <a:rPr lang="en-US" sz="1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7429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48" y="166048"/>
            <a:ext cx="8825552" cy="1143000"/>
          </a:xfrm>
        </p:spPr>
        <p:txBody>
          <a:bodyPr/>
          <a:lstStyle/>
          <a:p>
            <a:pPr algn="ctr"/>
            <a:r>
              <a:rPr lang="en-US" dirty="0" err="1" smtClean="0">
                <a:latin typeface="Arial Rounded MT Bold" pitchFamily="34" charset="0"/>
              </a:rPr>
              <a:t>Georeferenced</a:t>
            </a:r>
            <a:r>
              <a:rPr lang="en-US" dirty="0" smtClean="0">
                <a:latin typeface="Arial Rounded MT Bold" pitchFamily="34" charset="0"/>
              </a:rPr>
              <a:t> Image 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1371601"/>
            <a:ext cx="8214078" cy="449757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34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48" y="166048"/>
            <a:ext cx="867315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rial Rounded MT Bold" pitchFamily="34" charset="0"/>
              </a:rPr>
              <a:t>Preservation of a Metric Property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067800" cy="4114800"/>
          </a:xfrm>
        </p:spPr>
        <p:txBody>
          <a:bodyPr>
            <a:noAutofit/>
          </a:bodyPr>
          <a:lstStyle/>
          <a:p>
            <a:r>
              <a:rPr lang="en-US" sz="2800" b="1" u="sng" dirty="0" smtClean="0"/>
              <a:t>Conformal</a:t>
            </a:r>
            <a:r>
              <a:rPr lang="en-US" sz="2800" b="1" dirty="0" smtClean="0"/>
              <a:t>- Preserves angles locally (</a:t>
            </a:r>
            <a:r>
              <a:rPr lang="en-US" sz="2800" b="1" dirty="0" err="1" smtClean="0"/>
              <a:t>MapWindow</a:t>
            </a:r>
            <a:r>
              <a:rPr lang="en-US" sz="2800" b="1" dirty="0" smtClean="0"/>
              <a:t> uses this projection exclusively)</a:t>
            </a:r>
          </a:p>
          <a:p>
            <a:r>
              <a:rPr lang="en-US" sz="2800" b="1" u="sng" dirty="0" smtClean="0">
                <a:solidFill>
                  <a:srgbClr val="002060"/>
                </a:solidFill>
              </a:rPr>
              <a:t>Equal-area</a:t>
            </a:r>
            <a:r>
              <a:rPr lang="en-US" sz="2800" b="1" dirty="0" smtClean="0">
                <a:solidFill>
                  <a:srgbClr val="002060"/>
                </a:solidFill>
              </a:rPr>
              <a:t>- Preserves area</a:t>
            </a:r>
          </a:p>
          <a:p>
            <a:r>
              <a:rPr lang="en-US" sz="2800" b="1" u="sng" dirty="0" smtClean="0"/>
              <a:t>Equidistant</a:t>
            </a:r>
            <a:r>
              <a:rPr lang="en-US" sz="2800" b="1" dirty="0" smtClean="0"/>
              <a:t>- Preserves distance from a standard point or line</a:t>
            </a:r>
          </a:p>
          <a:p>
            <a:r>
              <a:rPr lang="en-US" sz="2800" b="1" u="sng" dirty="0" smtClean="0">
                <a:solidFill>
                  <a:srgbClr val="002060"/>
                </a:solidFill>
              </a:rPr>
              <a:t>Gnomonic</a:t>
            </a:r>
            <a:r>
              <a:rPr lang="en-US" sz="2800" b="1" dirty="0" smtClean="0">
                <a:solidFill>
                  <a:srgbClr val="002060"/>
                </a:solidFill>
              </a:rPr>
              <a:t>- Preserves shortest route between two points (great circles projected as straight lines)</a:t>
            </a:r>
          </a:p>
          <a:p>
            <a:r>
              <a:rPr lang="en-US" sz="2800" b="1" u="sng" dirty="0" smtClean="0"/>
              <a:t>Azimuthal</a:t>
            </a:r>
            <a:r>
              <a:rPr lang="en-US" sz="2800" b="1" dirty="0" smtClean="0"/>
              <a:t>- Preserves cardinal directions</a:t>
            </a:r>
          </a:p>
          <a:p>
            <a:r>
              <a:rPr lang="en-US" sz="2800" b="1" u="sng" dirty="0" smtClean="0">
                <a:solidFill>
                  <a:srgbClr val="002060"/>
                </a:solidFill>
              </a:rPr>
              <a:t>Compromise</a:t>
            </a:r>
            <a:r>
              <a:rPr lang="en-US" sz="2800" b="1" dirty="0" smtClean="0">
                <a:solidFill>
                  <a:srgbClr val="002060"/>
                </a:solidFill>
              </a:rPr>
              <a:t>- Balancing/minimizing overall distortion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739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>
                <a:hlinkClick r:id="rId2"/>
              </a:rPr>
              <a:t>http://en.wikipedia.org/wiki/Map_projection#</a:t>
            </a:r>
            <a:r>
              <a:rPr lang="en-US" sz="1400" dirty="0" smtClean="0">
                <a:hlinkClick r:id="rId2"/>
              </a:rPr>
              <a:t>Projections_by_surface</a:t>
            </a:r>
            <a:r>
              <a:rPr lang="en-US" sz="1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6920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7145"/>
            <a:ext cx="8825552" cy="1143000"/>
          </a:xfrm>
        </p:spPr>
        <p:txBody>
          <a:bodyPr/>
          <a:lstStyle/>
          <a:p>
            <a:pPr algn="ctr"/>
            <a:r>
              <a:rPr lang="en-US" dirty="0" smtClean="0">
                <a:latin typeface="Arial Rounded MT Bold" pitchFamily="34" charset="0"/>
              </a:rPr>
              <a:t>Projection Comparison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4" name="Picture 3" descr="800px-Cylindrical_equal-area_projection_S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295400"/>
            <a:ext cx="4753761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85800" y="22860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Equal Area Projection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1" t="26208" r="180" b="13383"/>
          <a:stretch/>
        </p:blipFill>
        <p:spPr bwMode="auto">
          <a:xfrm>
            <a:off x="3962400" y="3962400"/>
            <a:ext cx="4777885" cy="2439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49530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Equal Angle Projection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819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48" y="166048"/>
            <a:ext cx="8825552" cy="11430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/>
              <a:t>Universal Transverse Mercator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86400" cy="4114800"/>
          </a:xfrm>
        </p:spPr>
        <p:txBody>
          <a:bodyPr>
            <a:normAutofit fontScale="92500" lnSpcReduction="20000"/>
          </a:bodyPr>
          <a:lstStyle/>
          <a:p>
            <a:r>
              <a:rPr lang="en-US" sz="3500" dirty="0" err="1" smtClean="0"/>
              <a:t>Lat</a:t>
            </a:r>
            <a:r>
              <a:rPr lang="en-US" sz="3500" dirty="0"/>
              <a:t>/Lon </a:t>
            </a:r>
            <a:r>
              <a:rPr lang="en-US" sz="3500" dirty="0" smtClean="0"/>
              <a:t>WGS84 (UTM) used in Google Earth and </a:t>
            </a:r>
            <a:r>
              <a:rPr lang="en-US" sz="3500" dirty="0" err="1" smtClean="0"/>
              <a:t>MapWindow</a:t>
            </a:r>
            <a:endParaRPr lang="en-US" sz="3500" dirty="0" smtClean="0"/>
          </a:p>
          <a:p>
            <a:r>
              <a:rPr lang="en-US" sz="3500" dirty="0"/>
              <a:t>T</a:t>
            </a:r>
            <a:r>
              <a:rPr lang="en-US" sz="3500" dirty="0" smtClean="0"/>
              <a:t>opographical </a:t>
            </a:r>
            <a:r>
              <a:rPr lang="en-US" sz="3500" dirty="0"/>
              <a:t>maps, geological maps </a:t>
            </a:r>
            <a:endParaRPr lang="en-US" sz="3500" dirty="0" smtClean="0"/>
          </a:p>
          <a:p>
            <a:r>
              <a:rPr lang="en-US" sz="3500" dirty="0"/>
              <a:t>C</a:t>
            </a:r>
            <a:r>
              <a:rPr lang="en-US" sz="3500" dirty="0" smtClean="0"/>
              <a:t>ylindrical, conformal </a:t>
            </a:r>
          </a:p>
          <a:p>
            <a:r>
              <a:rPr lang="en-US" sz="3500" dirty="0" smtClean="0"/>
              <a:t>Large distortions at the poles</a:t>
            </a:r>
          </a:p>
          <a:p>
            <a:r>
              <a:rPr lang="en-US" sz="3500" dirty="0"/>
              <a:t>Greenland (blue) vs. Africa (red) example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302361"/>
            <a:ext cx="739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smtClean="0">
                <a:hlinkClick r:id="rId2"/>
              </a:rPr>
              <a:t>http</a:t>
            </a:r>
            <a:r>
              <a:rPr lang="en-US" sz="1400" dirty="0">
                <a:hlinkClick r:id="rId2"/>
              </a:rPr>
              <a:t>://</a:t>
            </a:r>
            <a:r>
              <a:rPr lang="en-US" sz="1400" dirty="0" smtClean="0">
                <a:hlinkClick r:id="rId2"/>
              </a:rPr>
              <a:t>support.google.com/earth/bin/answer.py?hl=en&amp;answer=148111</a:t>
            </a:r>
            <a:endParaRPr lang="en-US" sz="1400" dirty="0" smtClean="0"/>
          </a:p>
          <a:p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www.pratham.name/mercator-projection-africa-vs-greenland.html</a:t>
            </a:r>
            <a:endParaRPr lang="en-US" sz="1400" dirty="0" smtClean="0"/>
          </a:p>
          <a:p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4"/>
          <a:srcRect t="3633" b="6648"/>
          <a:stretch/>
        </p:blipFill>
        <p:spPr>
          <a:xfrm>
            <a:off x="4800600" y="2078153"/>
            <a:ext cx="3962400" cy="2108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36"/>
            <a:ext cx="9143999" cy="5074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346176"/>
            <a:ext cx="9144000" cy="1463040"/>
          </a:xfrm>
          <a:prstGeom prst="rect">
            <a:avLst/>
          </a:prstGeom>
          <a:solidFill>
            <a:schemeClr val="accent6">
              <a:lumMod val="75000"/>
              <a:alpha val="27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697896"/>
            <a:ext cx="9144000" cy="182880"/>
          </a:xfrm>
          <a:prstGeom prst="rect">
            <a:avLst/>
          </a:prstGeom>
          <a:solidFill>
            <a:schemeClr val="accent6">
              <a:lumMod val="75000"/>
              <a:alpha val="93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6" descr="I Mark, Bold Palet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200" y="5498576"/>
            <a:ext cx="896815" cy="1143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269976"/>
            <a:ext cx="9144000" cy="182880"/>
          </a:xfrm>
          <a:prstGeom prst="rect">
            <a:avLst/>
          </a:prstGeom>
          <a:solidFill>
            <a:schemeClr val="tx2">
              <a:lumMod val="60000"/>
              <a:lumOff val="4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838200"/>
            <a:ext cx="7696200" cy="4343400"/>
          </a:xfrm>
          <a:prstGeom prst="rect">
            <a:avLst/>
          </a:prstGeom>
        </p:spPr>
        <p:txBody>
          <a:bodyPr lIns="0" tIns="0" rIns="0" bIns="0"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33CC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5400" b="1" dirty="0">
                <a:solidFill>
                  <a:srgbClr val="4E2B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Exploring Map Layers in Google Earth </a:t>
            </a:r>
            <a:endParaRPr lang="en-US" sz="5400" b="1" dirty="0" smtClean="0">
              <a:solidFill>
                <a:srgbClr val="4E2BC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buClr>
                <a:srgbClr val="FF33CC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sz="5400" b="1" dirty="0">
              <a:solidFill>
                <a:srgbClr val="4E2BC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buClr>
                <a:srgbClr val="FF33CC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5400" b="1" dirty="0" err="1" smtClean="0">
                <a:solidFill>
                  <a:srgbClr val="4E2B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Georeferencing</a:t>
            </a:r>
            <a:r>
              <a:rPr lang="en-US" sz="5400" b="1" dirty="0" smtClean="0">
                <a:solidFill>
                  <a:srgbClr val="4E2B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5400" b="1" dirty="0">
                <a:solidFill>
                  <a:srgbClr val="4E2B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Images</a:t>
            </a:r>
          </a:p>
        </p:txBody>
      </p:sp>
    </p:spTree>
    <p:extLst>
      <p:ext uri="{BB962C8B-B14F-4D97-AF65-F5344CB8AC3E}">
        <p14:creationId xmlns:p14="http://schemas.microsoft.com/office/powerpoint/2010/main" val="134881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 pitchFamily="34" charset="0"/>
              </a:rPr>
              <a:t>Google Earth 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5052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An interface that facilitates an exploration of geographic information from a computer </a:t>
            </a:r>
          </a:p>
          <a:p>
            <a:r>
              <a:rPr lang="en-US" sz="4000" b="1" dirty="0" smtClean="0">
                <a:solidFill>
                  <a:srgbClr val="002060"/>
                </a:solidFill>
              </a:rPr>
              <a:t>Ability to fly anywhere and view satellite imagery, maps and terrain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8600" y="200247"/>
            <a:ext cx="2280782" cy="1412619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74398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Arial Rounded MT Bold" pitchFamily="34" charset="0"/>
              </a:rPr>
              <a:t>Layers in Google Earth 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6" y="1371600"/>
            <a:ext cx="8763000" cy="4525963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The layers tool allows one to </a:t>
            </a:r>
            <a:r>
              <a:rPr lang="en-US" sz="3600" b="1" dirty="0"/>
              <a:t>choose </a:t>
            </a:r>
            <a:r>
              <a:rPr lang="en-US" sz="3600" b="1" dirty="0" smtClean="0"/>
              <a:t> </a:t>
            </a:r>
            <a:r>
              <a:rPr lang="en-US" sz="3600" b="1" dirty="0"/>
              <a:t>information </a:t>
            </a:r>
            <a:r>
              <a:rPr lang="en-US" sz="3600" b="1" dirty="0" smtClean="0"/>
              <a:t>to display </a:t>
            </a:r>
            <a:r>
              <a:rPr lang="en-US" sz="3600" b="1" dirty="0"/>
              <a:t>over </a:t>
            </a:r>
            <a:r>
              <a:rPr lang="en-US" sz="3600" b="1" dirty="0" smtClean="0"/>
              <a:t>the place of interest.</a:t>
            </a:r>
          </a:p>
          <a:p>
            <a:r>
              <a:rPr lang="en-US" sz="3600" b="1" dirty="0" smtClean="0">
                <a:solidFill>
                  <a:srgbClr val="002060"/>
                </a:solidFill>
              </a:rPr>
              <a:t>Information to choose from includes: borders, places, roads, 3D buildings, ocean, weather, locations of global organizations, volcanoes, ocean observations, photos, webcams, and much more  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4723</TotalTime>
  <Words>661</Words>
  <Application>Microsoft Office PowerPoint</Application>
  <PresentationFormat>On-screen Show (4:3)</PresentationFormat>
  <Paragraphs>98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 Unicode MS</vt:lpstr>
      <vt:lpstr>Arial</vt:lpstr>
      <vt:lpstr>Arial Rounded MT Bold</vt:lpstr>
      <vt:lpstr>Calibri</vt:lpstr>
      <vt:lpstr>Office Theme</vt:lpstr>
      <vt:lpstr>1_Office Theme</vt:lpstr>
      <vt:lpstr>PowerPoint Presentation</vt:lpstr>
      <vt:lpstr>What is a Map Projection?</vt:lpstr>
      <vt:lpstr>Projection Surfaces</vt:lpstr>
      <vt:lpstr>Preservation of a Metric Property</vt:lpstr>
      <vt:lpstr>Projection Comparison</vt:lpstr>
      <vt:lpstr>Universal Transverse Mercator</vt:lpstr>
      <vt:lpstr>PowerPoint Presentation</vt:lpstr>
      <vt:lpstr>Google Earth </vt:lpstr>
      <vt:lpstr>Layers in Google Earth </vt:lpstr>
      <vt:lpstr>Exploring Layers </vt:lpstr>
      <vt:lpstr>Exploring Layers </vt:lpstr>
      <vt:lpstr>Exploring Layers</vt:lpstr>
      <vt:lpstr>Exploring Layers:  Borders and Labels </vt:lpstr>
      <vt:lpstr>Exploring Layers:  Borders and Labels </vt:lpstr>
      <vt:lpstr>Exploring Layers: Roads</vt:lpstr>
      <vt:lpstr>Exploring Layers: Weather</vt:lpstr>
      <vt:lpstr>Exploring Layers: Photos </vt:lpstr>
      <vt:lpstr>Exploring Layers </vt:lpstr>
      <vt:lpstr>Exploring Layers </vt:lpstr>
      <vt:lpstr>Georeferencing an Image </vt:lpstr>
      <vt:lpstr>Choose a location to Georeference</vt:lpstr>
      <vt:lpstr>Select Three Points</vt:lpstr>
      <vt:lpstr>Saving the Image </vt:lpstr>
      <vt:lpstr>Access Georeferencing  Tool in MapWindow </vt:lpstr>
      <vt:lpstr>Load the Image </vt:lpstr>
      <vt:lpstr>Select Noted Points</vt:lpstr>
      <vt:lpstr>Type in Longitude and Latitude</vt:lpstr>
      <vt:lpstr>Click the Georeference Button</vt:lpstr>
      <vt:lpstr>Viewing Georeferenced Image </vt:lpstr>
      <vt:lpstr>Georeferenced Image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Sid</dc:creator>
  <cp:lastModifiedBy>Cooke, Richard A C</cp:lastModifiedBy>
  <cp:revision>51</cp:revision>
  <dcterms:created xsi:type="dcterms:W3CDTF">2012-09-26T22:25:35Z</dcterms:created>
  <dcterms:modified xsi:type="dcterms:W3CDTF">2015-02-16T17:46:18Z</dcterms:modified>
</cp:coreProperties>
</file>