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3" r:id="rId2"/>
    <p:sldId id="263" r:id="rId3"/>
    <p:sldId id="271" r:id="rId4"/>
    <p:sldId id="272" r:id="rId5"/>
    <p:sldId id="294" r:id="rId6"/>
    <p:sldId id="295" r:id="rId7"/>
    <p:sldId id="273" r:id="rId8"/>
    <p:sldId id="276" r:id="rId9"/>
    <p:sldId id="274" r:id="rId10"/>
    <p:sldId id="278" r:id="rId11"/>
    <p:sldId id="292" r:id="rId12"/>
    <p:sldId id="275" r:id="rId13"/>
    <p:sldId id="277" r:id="rId14"/>
    <p:sldId id="283" r:id="rId15"/>
    <p:sldId id="298" r:id="rId16"/>
    <p:sldId id="299" r:id="rId17"/>
    <p:sldId id="296"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6" autoAdjust="0"/>
    <p:restoredTop sz="94660"/>
  </p:normalViewPr>
  <p:slideViewPr>
    <p:cSldViewPr>
      <p:cViewPr>
        <p:scale>
          <a:sx n="74" d="100"/>
          <a:sy n="74" d="100"/>
        </p:scale>
        <p:origin x="-294"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70E16-2F06-4944-BAD3-598EAECE5D98}" type="datetimeFigureOut">
              <a:rPr lang="en-US" smtClean="0"/>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2450D-2FA7-45FE-B2A1-21CD3C18C18F}" type="slidenum">
              <a:rPr lang="en-US" smtClean="0"/>
              <a:t>‹#›</a:t>
            </a:fld>
            <a:endParaRPr lang="en-US"/>
          </a:p>
        </p:txBody>
      </p:sp>
    </p:spTree>
    <p:extLst>
      <p:ext uri="{BB962C8B-B14F-4D97-AF65-F5344CB8AC3E}">
        <p14:creationId xmlns:p14="http://schemas.microsoft.com/office/powerpoint/2010/main" val="334711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4588" y="685800"/>
            <a:ext cx="4568825" cy="3427413"/>
          </a:xfrm>
          <a:ln/>
        </p:spPr>
      </p:sp>
      <p:sp>
        <p:nvSpPr>
          <p:cNvPr id="29699" name="Rectangle 3"/>
          <p:cNvSpPr>
            <a:spLocks noGrp="1" noChangeArrowheads="1"/>
          </p:cNvSpPr>
          <p:nvPr>
            <p:ph type="body" idx="1"/>
          </p:nvPr>
        </p:nvSpPr>
        <p:spPr>
          <a:xfrm>
            <a:off x="686098" y="4343704"/>
            <a:ext cx="5485805"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44588" y="685800"/>
            <a:ext cx="4568825" cy="3427413"/>
          </a:xfrm>
          <a:ln/>
        </p:spPr>
      </p:sp>
      <p:sp>
        <p:nvSpPr>
          <p:cNvPr id="30723" name="Rectangle 3"/>
          <p:cNvSpPr>
            <a:spLocks noGrp="1" noChangeArrowheads="1"/>
          </p:cNvSpPr>
          <p:nvPr>
            <p:ph type="body" idx="1"/>
          </p:nvPr>
        </p:nvSpPr>
        <p:spPr>
          <a:xfrm>
            <a:off x="686098" y="4343704"/>
            <a:ext cx="5485805" cy="41138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048" y="166048"/>
            <a:ext cx="8229600" cy="1143000"/>
          </a:xfrm>
        </p:spPr>
        <p:txBody>
          <a:bodyPr/>
          <a:lstStyle>
            <a:lvl1pPr algn="l">
              <a:defRPr b="1">
                <a:solidFill>
                  <a:schemeClr val="tx2"/>
                </a:solidFill>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pic>
        <p:nvPicPr>
          <p:cNvPr id="7"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6875" t="11000" r="7456" b="69000"/>
          <a:stretch>
            <a:fillRect/>
          </a:stretch>
        </p:blipFill>
        <p:spPr bwMode="auto">
          <a:xfrm flipV="1">
            <a:off x="10095" y="2896657"/>
            <a:ext cx="9098280" cy="1294343"/>
          </a:xfrm>
          <a:prstGeom prst="rect">
            <a:avLst/>
          </a:prstGeom>
          <a:noFill/>
          <a:ln w="9525">
            <a:noFill/>
            <a:miter lim="800000"/>
            <a:headEnd/>
            <a:tailEnd/>
          </a:ln>
        </p:spPr>
      </p:pic>
      <p:sp>
        <p:nvSpPr>
          <p:cNvPr id="2" name="Title 1"/>
          <p:cNvSpPr>
            <a:spLocks noGrp="1"/>
          </p:cNvSpPr>
          <p:nvPr>
            <p:ph type="title" hasCustomPrompt="1"/>
          </p:nvPr>
        </p:nvSpPr>
        <p:spPr>
          <a:xfrm>
            <a:off x="457200" y="2895600"/>
            <a:ext cx="8229600" cy="1143000"/>
          </a:xfrm>
        </p:spPr>
        <p:txBody>
          <a:bodyPr/>
          <a:lstStyle>
            <a:lvl1pPr>
              <a:defRPr b="1">
                <a:solidFill>
                  <a:schemeClr val="tx2"/>
                </a:solidFill>
              </a:defRPr>
            </a:lvl1pPr>
          </a:lstStyle>
          <a:p>
            <a:r>
              <a:rPr lang="en-US" dirty="0" smtClean="0"/>
              <a:t>THANK YOU</a:t>
            </a:r>
            <a:endParaRPr lang="en-US" dirty="0"/>
          </a:p>
        </p:txBody>
      </p:sp>
      <p:sp>
        <p:nvSpPr>
          <p:cNvPr id="3" name="Date Placeholder 2"/>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800" b="1">
                <a:latin typeface="+mn-lt"/>
              </a:defRPr>
            </a:lvl1pPr>
          </a:lstStyle>
          <a:p>
            <a:fld id="{EDC03E72-1C57-4148-AF74-3A99DD384321}" type="slidenum">
              <a:rPr lang="en-US" smtClean="0"/>
              <a:pPr/>
              <a:t>‹#›</a:t>
            </a:fld>
            <a:endParaRPr lang="en-US" dirty="0"/>
          </a:p>
        </p:txBody>
      </p:sp>
      <p:pic>
        <p:nvPicPr>
          <p:cNvPr id="6"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no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600" b="0">
                <a:effectLs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pic>
        <p:nvPicPr>
          <p:cNvPr id="8"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08818-E61B-4B86-8FD4-BD8C32520F4F}"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08818-E61B-4B86-8FD4-BD8C32520F4F}" type="datetimeFigureOut">
              <a:rPr lang="en-US" smtClean="0"/>
              <a:pPr/>
              <a:t>1/30/2014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3E72-1C57-4148-AF74-3A99DD3843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0236"/>
            <a:ext cx="9143999" cy="507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346176"/>
            <a:ext cx="9144000" cy="1463040"/>
          </a:xfrm>
          <a:prstGeom prst="rect">
            <a:avLst/>
          </a:prstGeom>
          <a:solidFill>
            <a:schemeClr val="accent6">
              <a:lumMod val="75000"/>
              <a:alpha val="27000"/>
            </a:schemeClr>
          </a:solidFill>
        </p:spPr>
        <p:txBody>
          <a:bodyPr wrap="square" rtlCol="0">
            <a:spAutoFit/>
          </a:bodyPr>
          <a:lstStyle/>
          <a:p>
            <a:endParaRPr lang="en-US" dirty="0"/>
          </a:p>
        </p:txBody>
      </p:sp>
      <p:sp>
        <p:nvSpPr>
          <p:cNvPr id="3" name="TextBox 2"/>
          <p:cNvSpPr txBox="1"/>
          <p:nvPr/>
        </p:nvSpPr>
        <p:spPr>
          <a:xfrm>
            <a:off x="0" y="6697896"/>
            <a:ext cx="9144000" cy="182880"/>
          </a:xfrm>
          <a:prstGeom prst="rect">
            <a:avLst/>
          </a:prstGeom>
          <a:solidFill>
            <a:schemeClr val="accent6">
              <a:lumMod val="75000"/>
              <a:alpha val="93000"/>
            </a:schemeClr>
          </a:solidFill>
        </p:spPr>
        <p:txBody>
          <a:bodyPr wrap="square" rtlCol="0">
            <a:spAutoFit/>
          </a:bodyPr>
          <a:lstStyle/>
          <a:p>
            <a:endParaRPr lang="en-US" dirty="0"/>
          </a:p>
        </p:txBody>
      </p:sp>
      <p:pic>
        <p:nvPicPr>
          <p:cNvPr id="4" name="Picture 6" descr="I Mark, Bold Palette"/>
          <p:cNvPicPr>
            <a:picLocks noChangeAspect="1" noChangeArrowheads="1"/>
          </p:cNvPicPr>
          <p:nvPr/>
        </p:nvPicPr>
        <p:blipFill>
          <a:blip r:embed="rId4" cstate="print"/>
          <a:srcRect/>
          <a:stretch>
            <a:fillRect/>
          </a:stretch>
        </p:blipFill>
        <p:spPr bwMode="auto">
          <a:xfrm>
            <a:off x="8077200" y="5498576"/>
            <a:ext cx="896815" cy="1143000"/>
          </a:xfrm>
          <a:prstGeom prst="rect">
            <a:avLst/>
          </a:prstGeom>
          <a:noFill/>
        </p:spPr>
      </p:pic>
      <p:sp>
        <p:nvSpPr>
          <p:cNvPr id="5" name="TextBox 4"/>
          <p:cNvSpPr txBox="1"/>
          <p:nvPr/>
        </p:nvSpPr>
        <p:spPr>
          <a:xfrm>
            <a:off x="0" y="5269976"/>
            <a:ext cx="9144000" cy="182880"/>
          </a:xfrm>
          <a:prstGeom prst="rect">
            <a:avLst/>
          </a:prstGeom>
          <a:solidFill>
            <a:schemeClr val="tx2">
              <a:lumMod val="60000"/>
              <a:lumOff val="40000"/>
              <a:alpha val="73000"/>
            </a:schemeClr>
          </a:solidFill>
        </p:spPr>
        <p:txBody>
          <a:bodyPr wrap="square" rtlCol="0">
            <a:spAutoFit/>
          </a:bodyPr>
          <a:lstStyle/>
          <a:p>
            <a:endParaRPr lang="en-US" dirty="0"/>
          </a:p>
        </p:txBody>
      </p:sp>
      <p:sp>
        <p:nvSpPr>
          <p:cNvPr id="7" name="Rectangle 2"/>
          <p:cNvSpPr txBox="1">
            <a:spLocks noChangeArrowheads="1"/>
          </p:cNvSpPr>
          <p:nvPr/>
        </p:nvSpPr>
        <p:spPr>
          <a:xfrm>
            <a:off x="1219200" y="838200"/>
            <a:ext cx="6477000" cy="3124200"/>
          </a:xfrm>
          <a:prstGeom prst="rect">
            <a:avLst/>
          </a:prstGeom>
        </p:spPr>
        <p:txBody>
          <a:bodyPr lIns="0" tIns="0" rIns="0" bIns="0"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FF33CC"/>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8800" b="1" dirty="0" smtClean="0">
                <a:solidFill>
                  <a:srgbClr val="4E2BCF"/>
                </a:solidFill>
                <a:effectLst>
                  <a:outerShdw blurRad="38100" dist="38100" dir="2700000" algn="tl">
                    <a:srgbClr val="000000">
                      <a:alpha val="43137"/>
                    </a:srgbClr>
                  </a:outerShdw>
                </a:effectLst>
                <a:latin typeface="Arial Rounded MT Bold" pitchFamily="34" charset="0"/>
                <a:ea typeface="Arial Unicode MS" pitchFamily="34" charset="-128"/>
                <a:cs typeface="Arial Unicode MS" pitchFamily="34" charset="-128"/>
              </a:rPr>
              <a:t>Latitude Longitude</a:t>
            </a:r>
            <a:endParaRPr lang="en-GB" sz="8800" b="1" dirty="0" smtClean="0">
              <a:solidFill>
                <a:srgbClr val="4E2BCF"/>
              </a:solidFill>
              <a:effectLst>
                <a:outerShdw blurRad="38100" dist="38100" dir="2700000" algn="tl">
                  <a:srgbClr val="000000">
                    <a:alpha val="43137"/>
                  </a:srgbClr>
                </a:outerShdw>
              </a:effectLst>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1523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91000" cy="4525963"/>
          </a:xfrm>
        </p:spPr>
        <p:txBody>
          <a:bodyPr/>
          <a:lstStyle/>
          <a:p>
            <a:r>
              <a:rPr lang="en-US" b="1" dirty="0" smtClean="0"/>
              <a:t>Degrees continue 180 degrees east and 180 degrees west where they meet and form the International Date Line </a:t>
            </a:r>
          </a:p>
        </p:txBody>
      </p:sp>
      <p:pic>
        <p:nvPicPr>
          <p:cNvPr id="4" name="Picture 2" descr="Graphic of the Earth is divided equally into 360 degrees of longitude"/>
          <p:cNvPicPr>
            <a:picLocks noChangeAspect="1" noChangeArrowheads="1"/>
          </p:cNvPicPr>
          <p:nvPr/>
        </p:nvPicPr>
        <p:blipFill>
          <a:blip r:embed="rId2" cstate="print"/>
          <a:srcRect/>
          <a:stretch>
            <a:fillRect/>
          </a:stretch>
        </p:blipFill>
        <p:spPr bwMode="auto">
          <a:xfrm>
            <a:off x="4876800" y="1752600"/>
            <a:ext cx="3810000" cy="3810000"/>
          </a:xfrm>
          <a:prstGeom prst="rect">
            <a:avLst/>
          </a:prstGeom>
          <a:noFill/>
        </p:spPr>
      </p:pic>
      <p:sp>
        <p:nvSpPr>
          <p:cNvPr id="6"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Longitude</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featheradrift.files.wordpress.com/2011/10/in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64" y="1447800"/>
            <a:ext cx="4800600" cy="5019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0164" y="2729609"/>
            <a:ext cx="3886200" cy="2456057"/>
          </a:xfrm>
          <a:prstGeom prst="rect">
            <a:avLst/>
          </a:prstGeom>
        </p:spPr>
        <p:txBody>
          <a:bodyPr wrap="square">
            <a:spAutoFit/>
          </a:bodyPr>
          <a:lstStyle/>
          <a:p>
            <a:pPr indent="223838">
              <a:lnSpc>
                <a:spcPct val="80000"/>
              </a:lnSpc>
            </a:pPr>
            <a:r>
              <a:rPr lang="en-US" sz="3200" b="1" dirty="0">
                <a:latin typeface="Arial Rounded MT Bold" pitchFamily="34" charset="0"/>
              </a:rPr>
              <a:t>America to Asia – </a:t>
            </a:r>
            <a:r>
              <a:rPr lang="en-US" sz="3200" b="1" dirty="0" smtClean="0">
                <a:latin typeface="Arial Rounded MT Bold" pitchFamily="34" charset="0"/>
              </a:rPr>
              <a:t>  </a:t>
            </a:r>
          </a:p>
          <a:p>
            <a:pPr indent="223838">
              <a:lnSpc>
                <a:spcPct val="80000"/>
              </a:lnSpc>
            </a:pPr>
            <a:r>
              <a:rPr lang="en-US" sz="3200" b="1" dirty="0" smtClean="0">
                <a:latin typeface="Arial Rounded MT Bold" pitchFamily="34" charset="0"/>
              </a:rPr>
              <a:t>gain </a:t>
            </a:r>
            <a:r>
              <a:rPr lang="en-US" sz="3200" b="1" dirty="0">
                <a:latin typeface="Arial Rounded MT Bold" pitchFamily="34" charset="0"/>
              </a:rPr>
              <a:t>a </a:t>
            </a:r>
            <a:r>
              <a:rPr lang="en-US" sz="3200" b="1" dirty="0" smtClean="0">
                <a:latin typeface="Arial Rounded MT Bold" pitchFamily="34" charset="0"/>
              </a:rPr>
              <a:t>day</a:t>
            </a:r>
          </a:p>
          <a:p>
            <a:pPr indent="223838">
              <a:lnSpc>
                <a:spcPct val="80000"/>
              </a:lnSpc>
            </a:pPr>
            <a:endParaRPr lang="en-US" sz="3200" b="1" dirty="0">
              <a:latin typeface="Arial Rounded MT Bold" pitchFamily="34" charset="0"/>
            </a:endParaRPr>
          </a:p>
          <a:p>
            <a:pPr indent="223838">
              <a:lnSpc>
                <a:spcPct val="80000"/>
              </a:lnSpc>
            </a:pPr>
            <a:endParaRPr lang="en-US" sz="3200" b="1" dirty="0">
              <a:latin typeface="Arial Rounded MT Bold" pitchFamily="34" charset="0"/>
            </a:endParaRPr>
          </a:p>
          <a:p>
            <a:pPr indent="223838">
              <a:lnSpc>
                <a:spcPct val="80000"/>
              </a:lnSpc>
            </a:pPr>
            <a:r>
              <a:rPr lang="en-US" sz="3200" b="1" dirty="0">
                <a:latin typeface="Arial Rounded MT Bold" pitchFamily="34" charset="0"/>
              </a:rPr>
              <a:t>Asia to America – </a:t>
            </a:r>
            <a:endParaRPr lang="en-US" sz="3200" b="1" dirty="0" smtClean="0">
              <a:latin typeface="Arial Rounded MT Bold" pitchFamily="34" charset="0"/>
            </a:endParaRPr>
          </a:p>
          <a:p>
            <a:pPr indent="223838">
              <a:lnSpc>
                <a:spcPct val="80000"/>
              </a:lnSpc>
            </a:pPr>
            <a:r>
              <a:rPr lang="en-US" sz="3200" b="1" dirty="0" smtClean="0">
                <a:latin typeface="Arial Rounded MT Bold" pitchFamily="34" charset="0"/>
              </a:rPr>
              <a:t>lose </a:t>
            </a:r>
            <a:r>
              <a:rPr lang="en-US" sz="3200" b="1" dirty="0">
                <a:latin typeface="Arial Rounded MT Bold" pitchFamily="34" charset="0"/>
              </a:rPr>
              <a:t>a day</a:t>
            </a:r>
          </a:p>
        </p:txBody>
      </p:sp>
      <p:sp>
        <p:nvSpPr>
          <p:cNvPr id="6" name="Title 1"/>
          <p:cNvSpPr>
            <a:spLocks noGrp="1"/>
          </p:cNvSpPr>
          <p:nvPr>
            <p:ph type="title"/>
          </p:nvPr>
        </p:nvSpPr>
        <p:spPr>
          <a:xfrm>
            <a:off x="685800" y="76200"/>
            <a:ext cx="8153400"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International Date Line</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extLst>
      <p:ext uri="{BB962C8B-B14F-4D97-AF65-F5344CB8AC3E}">
        <p14:creationId xmlns:p14="http://schemas.microsoft.com/office/powerpoint/2010/main" val="397327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581400"/>
          </a:xfrm>
        </p:spPr>
        <p:txBody>
          <a:bodyPr>
            <a:noAutofit/>
          </a:bodyPr>
          <a:lstStyle/>
          <a:p>
            <a:r>
              <a:rPr lang="en-US" sz="3600" b="1" dirty="0" smtClean="0"/>
              <a:t>Degrees of latitude and longitude can be further subdivided into minutes and seconds.</a:t>
            </a:r>
          </a:p>
          <a:p>
            <a:r>
              <a:rPr lang="en-US" sz="3600" b="1" dirty="0" smtClean="0">
                <a:solidFill>
                  <a:srgbClr val="002060"/>
                </a:solidFill>
              </a:rPr>
              <a:t>60 minutes per degree (‘)</a:t>
            </a:r>
          </a:p>
          <a:p>
            <a:r>
              <a:rPr lang="en-US" sz="3600" b="1" dirty="0" smtClean="0">
                <a:solidFill>
                  <a:srgbClr val="002060"/>
                </a:solidFill>
              </a:rPr>
              <a:t>60 seconds per minute (“)</a:t>
            </a:r>
          </a:p>
          <a:p>
            <a:endParaRPr lang="en-US" sz="3600" b="1" dirty="0" smtClean="0"/>
          </a:p>
          <a:p>
            <a:pPr marL="0" indent="0">
              <a:buNone/>
            </a:pPr>
            <a:r>
              <a:rPr lang="en-US" sz="3600" b="1" dirty="0" smtClean="0"/>
              <a:t>          Ex. </a:t>
            </a:r>
            <a:r>
              <a:rPr lang="en-US" sz="3600" b="1" dirty="0"/>
              <a:t>40°06'36.88"N 88°13'38.13"W</a:t>
            </a:r>
            <a:endParaRPr lang="en-US" sz="3600" b="1" dirty="0" smtClean="0"/>
          </a:p>
        </p:txBody>
      </p:sp>
      <p:sp>
        <p:nvSpPr>
          <p:cNvPr id="5"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Precision</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Values can be also be expressed as decimals:</a:t>
            </a:r>
          </a:p>
          <a:p>
            <a:pPr lvl="1"/>
            <a:r>
              <a:rPr lang="en-US" dirty="0" smtClean="0"/>
              <a:t>Ex. 65.5375</a:t>
            </a:r>
          </a:p>
          <a:p>
            <a:r>
              <a:rPr lang="en-US" dirty="0" smtClean="0">
                <a:solidFill>
                  <a:srgbClr val="002060"/>
                </a:solidFill>
              </a:rPr>
              <a:t>Degrees and decimal minutes:</a:t>
            </a:r>
          </a:p>
          <a:p>
            <a:pPr lvl="1"/>
            <a:r>
              <a:rPr lang="en-US" dirty="0" smtClean="0">
                <a:solidFill>
                  <a:srgbClr val="002060"/>
                </a:solidFill>
              </a:rPr>
              <a:t>Ex. 65⁰ 32.25’</a:t>
            </a:r>
          </a:p>
          <a:p>
            <a:r>
              <a:rPr lang="en-US" dirty="0" smtClean="0"/>
              <a:t>Degrees, minutes, decimal seconds:</a:t>
            </a:r>
          </a:p>
          <a:p>
            <a:pPr lvl="1"/>
            <a:r>
              <a:rPr lang="en-US" dirty="0" smtClean="0"/>
              <a:t>Ex. 65⁰ 32’ 15.275”</a:t>
            </a:r>
          </a:p>
          <a:p>
            <a:pPr lvl="1"/>
            <a:r>
              <a:rPr lang="en-US" dirty="0" smtClean="0"/>
              <a:t>Accurate to within inches.</a:t>
            </a:r>
          </a:p>
        </p:txBody>
      </p:sp>
      <p:sp>
        <p:nvSpPr>
          <p:cNvPr id="5"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Precision</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pPr marL="342900" lvl="1" indent="-342900">
              <a:buFont typeface="Arial" pitchFamily="34" charset="0"/>
              <a:buChar char="•"/>
            </a:pPr>
            <a:r>
              <a:rPr lang="en-US" b="1" dirty="0" smtClean="0"/>
              <a:t>A typical coordinate pair of latitude and longitude would read:</a:t>
            </a:r>
          </a:p>
          <a:p>
            <a:pPr marL="742950" lvl="2" indent="-342900">
              <a:buNone/>
            </a:pPr>
            <a:r>
              <a:rPr lang="pt-BR" b="1" dirty="0"/>
              <a:t> Ex. </a:t>
            </a:r>
            <a:r>
              <a:rPr lang="pt-BR" b="1" dirty="0"/>
              <a:t>40°06'36.88"N 88°13'38.13"W</a:t>
            </a:r>
            <a:r>
              <a:rPr lang="en-US" b="1" dirty="0" smtClean="0"/>
              <a:t>(Quad)</a:t>
            </a:r>
            <a:endParaRPr lang="en-US" b="1" dirty="0" smtClean="0"/>
          </a:p>
          <a:p>
            <a:pPr marL="742950" lvl="2" indent="-342900">
              <a:buNone/>
            </a:pPr>
            <a:endParaRPr lang="en-US" b="1" dirty="0" smtClean="0"/>
          </a:p>
          <a:p>
            <a:r>
              <a:rPr lang="en-US" sz="2800" b="1" dirty="0" smtClean="0">
                <a:solidFill>
                  <a:srgbClr val="002060"/>
                </a:solidFill>
              </a:rPr>
              <a:t>This can also be written using negative values. When directional designators are not used, northern latitudes are positive, southern latitudes are negative. For longitude, 180 degrees east of P.M. are positive, 180 degrees west of P.M. are negative.</a:t>
            </a:r>
          </a:p>
          <a:p>
            <a:pPr lvl="1">
              <a:buNone/>
            </a:pPr>
            <a:r>
              <a:rPr lang="pt-BR" sz="2400" b="1" dirty="0">
                <a:solidFill>
                  <a:srgbClr val="002060"/>
                </a:solidFill>
              </a:rPr>
              <a:t> Ex. </a:t>
            </a:r>
            <a:r>
              <a:rPr lang="pt-BR" sz="2400" b="1" dirty="0" smtClean="0">
                <a:solidFill>
                  <a:srgbClr val="002060"/>
                </a:solidFill>
              </a:rPr>
              <a:t>40°06'36.88“,  -88°13'38.13"</a:t>
            </a:r>
            <a:endParaRPr lang="en-US" b="1" dirty="0" smtClean="0"/>
          </a:p>
        </p:txBody>
      </p:sp>
      <p:sp>
        <p:nvSpPr>
          <p:cNvPr id="5"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Precision</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Rounded MT Bold" pitchFamily="34" charset="0"/>
              </a:rPr>
              <a:t>Example</a:t>
            </a:r>
            <a:endParaRPr lang="en-US" sz="5400" dirty="0">
              <a:latin typeface="Arial Rounded MT Bold" pitchFamily="34" charset="0"/>
            </a:endParaRPr>
          </a:p>
        </p:txBody>
      </p:sp>
      <p:sp>
        <p:nvSpPr>
          <p:cNvPr id="3" name="Content Placeholder 2"/>
          <p:cNvSpPr>
            <a:spLocks noGrp="1"/>
          </p:cNvSpPr>
          <p:nvPr>
            <p:ph idx="1"/>
          </p:nvPr>
        </p:nvSpPr>
        <p:spPr/>
        <p:txBody>
          <a:bodyPr/>
          <a:lstStyle/>
          <a:p>
            <a:r>
              <a:rPr lang="en-US" dirty="0" smtClean="0"/>
              <a:t>Give a </a:t>
            </a:r>
            <a:r>
              <a:rPr lang="en-US" u="sng" dirty="0" smtClean="0"/>
              <a:t>rough</a:t>
            </a:r>
            <a:r>
              <a:rPr lang="en-US" dirty="0" smtClean="0"/>
              <a:t> estimate of the latitude and longitude coordinates of Sierra Leone</a:t>
            </a:r>
          </a:p>
          <a:p>
            <a:endParaRPr lang="en-US" dirty="0" smtClean="0"/>
          </a:p>
          <a:p>
            <a:pPr lvl="1"/>
            <a:r>
              <a:rPr lang="en-US" dirty="0" smtClean="0"/>
              <a:t>Use map on following slide </a:t>
            </a:r>
            <a:endParaRPr lang="en-US" dirty="0"/>
          </a:p>
        </p:txBody>
      </p:sp>
    </p:spTree>
    <p:extLst>
      <p:ext uri="{BB962C8B-B14F-4D97-AF65-F5344CB8AC3E}">
        <p14:creationId xmlns:p14="http://schemas.microsoft.com/office/powerpoint/2010/main" val="1119192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psofworld.com/lat_long/maps/africa-lat-long-map.jpg"/>
          <p:cNvPicPr>
            <a:picLocks noChangeAspect="1" noChangeArrowheads="1"/>
          </p:cNvPicPr>
          <p:nvPr/>
        </p:nvPicPr>
        <p:blipFill>
          <a:blip r:embed="rId2" cstate="print"/>
          <a:srcRect t="21460" r="24839"/>
          <a:stretch>
            <a:fillRect/>
          </a:stretch>
        </p:blipFill>
        <p:spPr bwMode="auto">
          <a:xfrm>
            <a:off x="838200" y="228600"/>
            <a:ext cx="7162800" cy="6463693"/>
          </a:xfrm>
          <a:prstGeom prst="rect">
            <a:avLst/>
          </a:prstGeom>
          <a:noFill/>
        </p:spPr>
      </p:pic>
      <p:sp>
        <p:nvSpPr>
          <p:cNvPr id="3" name="Content Placeholder 2"/>
          <p:cNvSpPr>
            <a:spLocks noGrp="1"/>
          </p:cNvSpPr>
          <p:nvPr>
            <p:ph idx="1"/>
          </p:nvPr>
        </p:nvSpPr>
        <p:spPr>
          <a:xfrm>
            <a:off x="533400" y="4800599"/>
            <a:ext cx="3886200" cy="1066801"/>
          </a:xfrm>
        </p:spPr>
        <p:txBody>
          <a:bodyPr>
            <a:normAutofit/>
          </a:bodyPr>
          <a:lstStyle/>
          <a:p>
            <a:pPr>
              <a:buNone/>
            </a:pPr>
            <a:r>
              <a:rPr lang="en-US" dirty="0" smtClean="0"/>
              <a:t>Answer:  8°N, 12°W</a:t>
            </a:r>
            <a:endParaRPr lang="en-US" dirty="0"/>
          </a:p>
        </p:txBody>
      </p:sp>
    </p:spTree>
    <p:extLst>
      <p:ext uri="{BB962C8B-B14F-4D97-AF65-F5344CB8AC3E}">
        <p14:creationId xmlns:p14="http://schemas.microsoft.com/office/powerpoint/2010/main" val="296152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Rounded MT Bold" pitchFamily="34" charset="0"/>
              </a:rPr>
              <a:t>Example</a:t>
            </a:r>
            <a:endParaRPr lang="en-US" sz="5400" dirty="0">
              <a:latin typeface="Arial Rounded MT Bold"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t>Please help me. I need to find the island that is located at about 18.3° N, 66.4° W. </a:t>
            </a:r>
            <a:endParaRPr lang="en-US" dirty="0"/>
          </a:p>
        </p:txBody>
      </p:sp>
      <p:pic>
        <p:nvPicPr>
          <p:cNvPr id="40962" name="Picture 2" descr="http://www.worldatlas.com/webimage/countrys/caribnew.gif"/>
          <p:cNvPicPr>
            <a:picLocks noChangeAspect="1" noChangeArrowheads="1"/>
          </p:cNvPicPr>
          <p:nvPr/>
        </p:nvPicPr>
        <p:blipFill>
          <a:blip r:embed="rId2" cstate="print"/>
          <a:srcRect/>
          <a:stretch>
            <a:fillRect/>
          </a:stretch>
        </p:blipFill>
        <p:spPr bwMode="auto">
          <a:xfrm>
            <a:off x="1018229" y="2286000"/>
            <a:ext cx="7236711" cy="4419600"/>
          </a:xfrm>
          <a:prstGeom prst="rect">
            <a:avLst/>
          </a:prstGeom>
          <a:noFill/>
        </p:spPr>
      </p:pic>
    </p:spTree>
    <p:extLst>
      <p:ext uri="{BB962C8B-B14F-4D97-AF65-F5344CB8AC3E}">
        <p14:creationId xmlns:p14="http://schemas.microsoft.com/office/powerpoint/2010/main" val="250067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dirty="0" smtClean="0"/>
              <a:t>No, it’s not Jamaica. </a:t>
            </a:r>
            <a:br>
              <a:rPr lang="en-US" dirty="0" smtClean="0"/>
            </a:br>
            <a:endParaRPr lang="en-US" dirty="0"/>
          </a:p>
        </p:txBody>
      </p:sp>
      <p:sp>
        <p:nvSpPr>
          <p:cNvPr id="3" name="Content Placeholder 2"/>
          <p:cNvSpPr>
            <a:spLocks noGrp="1"/>
          </p:cNvSpPr>
          <p:nvPr>
            <p:ph idx="1"/>
          </p:nvPr>
        </p:nvSpPr>
        <p:spPr>
          <a:xfrm>
            <a:off x="914400" y="2362200"/>
            <a:ext cx="8229600" cy="990600"/>
          </a:xfrm>
        </p:spPr>
        <p:txBody>
          <a:bodyPr/>
          <a:lstStyle/>
          <a:p>
            <a:pPr>
              <a:buNone/>
            </a:pPr>
            <a:r>
              <a:rPr lang="en-US" dirty="0" smtClean="0"/>
              <a:t>Answer: Puerto Rico.</a:t>
            </a:r>
          </a:p>
        </p:txBody>
      </p:sp>
    </p:spTree>
    <p:extLst>
      <p:ext uri="{BB962C8B-B14F-4D97-AF65-F5344CB8AC3E}">
        <p14:creationId xmlns:p14="http://schemas.microsoft.com/office/powerpoint/2010/main" val="8269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48" y="166048"/>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History</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
        <p:nvSpPr>
          <p:cNvPr id="3" name="Content Placeholder 2"/>
          <p:cNvSpPr>
            <a:spLocks noGrp="1"/>
          </p:cNvSpPr>
          <p:nvPr>
            <p:ph idx="1"/>
          </p:nvPr>
        </p:nvSpPr>
        <p:spPr>
          <a:xfrm>
            <a:off x="27709" y="1447800"/>
            <a:ext cx="8229600" cy="4525963"/>
          </a:xfrm>
        </p:spPr>
        <p:txBody>
          <a:bodyPr>
            <a:normAutofit lnSpcReduction="10000"/>
          </a:bodyPr>
          <a:lstStyle/>
          <a:p>
            <a:r>
              <a:rPr lang="en-US" b="1" dirty="0"/>
              <a:t>Use of grid lines </a:t>
            </a:r>
            <a:r>
              <a:rPr lang="en-US" b="1" dirty="0" smtClean="0"/>
              <a:t>originated from</a:t>
            </a:r>
            <a:br>
              <a:rPr lang="en-US" b="1" dirty="0" smtClean="0"/>
            </a:br>
            <a:r>
              <a:rPr lang="en-US" b="1" dirty="0" smtClean="0"/>
              <a:t>about 300 B.C.E by Greek </a:t>
            </a:r>
            <a:br>
              <a:rPr lang="en-US" b="1" dirty="0" smtClean="0"/>
            </a:br>
            <a:r>
              <a:rPr lang="en-US" b="1" dirty="0" smtClean="0"/>
              <a:t>astronomers </a:t>
            </a:r>
            <a:r>
              <a:rPr lang="en-US" b="1" dirty="0" err="1" smtClean="0"/>
              <a:t>Hipparcus</a:t>
            </a:r>
            <a:r>
              <a:rPr lang="en-US" b="1" dirty="0" smtClean="0"/>
              <a:t> and </a:t>
            </a:r>
            <a:br>
              <a:rPr lang="en-US" b="1" dirty="0" smtClean="0"/>
            </a:br>
            <a:r>
              <a:rPr lang="en-US" b="1" dirty="0" smtClean="0"/>
              <a:t>Ptolemy</a:t>
            </a:r>
          </a:p>
          <a:p>
            <a:r>
              <a:rPr lang="en-US" b="1" dirty="0" smtClean="0">
                <a:solidFill>
                  <a:srgbClr val="7030A0"/>
                </a:solidFill>
              </a:rPr>
              <a:t>Used spherical trigonometry observations using sun, moon, and stars to plot points on a spherical earth</a:t>
            </a:r>
          </a:p>
          <a:p>
            <a:r>
              <a:rPr lang="en-US" b="1" dirty="0" smtClean="0"/>
              <a:t>About 225 B.C.E, Eratosthenes measured circumference of the earth.</a:t>
            </a:r>
            <a:endParaRPr lang="en-US" b="1" dirty="0"/>
          </a:p>
        </p:txBody>
      </p:sp>
      <p:pic>
        <p:nvPicPr>
          <p:cNvPr id="13314" name="Picture 2" descr="http://ovni.do.sapo.pt/principal/IMAGES_DOC/genios/Hipparcus.jpg"/>
          <p:cNvPicPr>
            <a:picLocks noChangeAspect="1" noChangeArrowheads="1"/>
          </p:cNvPicPr>
          <p:nvPr/>
        </p:nvPicPr>
        <p:blipFill>
          <a:blip r:embed="rId2" cstate="print"/>
          <a:srcRect/>
          <a:stretch>
            <a:fillRect/>
          </a:stretch>
        </p:blipFill>
        <p:spPr bwMode="auto">
          <a:xfrm>
            <a:off x="6248400" y="228600"/>
            <a:ext cx="2552700" cy="3105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Knowing these dimensions, latitude was easily calculated.</a:t>
            </a:r>
          </a:p>
          <a:p>
            <a:r>
              <a:rPr lang="en-US" b="1" dirty="0" smtClean="0">
                <a:solidFill>
                  <a:srgbClr val="7030A0"/>
                </a:solidFill>
              </a:rPr>
              <a:t>Measured sun’s angle at noon relative to the equator.</a:t>
            </a:r>
          </a:p>
          <a:p>
            <a:r>
              <a:rPr lang="en-US" b="1" dirty="0" smtClean="0"/>
              <a:t>Noon was determined simply from the highest point of the sun.</a:t>
            </a:r>
          </a:p>
          <a:p>
            <a:r>
              <a:rPr lang="en-US" b="1" dirty="0" smtClean="0">
                <a:solidFill>
                  <a:srgbClr val="7030A0"/>
                </a:solidFill>
              </a:rPr>
              <a:t>Longitude was much harder to calculate, however</a:t>
            </a:r>
          </a:p>
          <a:p>
            <a:pPr marL="0" indent="0">
              <a:buNone/>
            </a:pPr>
            <a:r>
              <a:rPr lang="en-US" b="1" dirty="0" smtClean="0"/>
              <a:t> </a:t>
            </a:r>
            <a:endParaRPr lang="en-US" b="1" dirty="0"/>
          </a:p>
        </p:txBody>
      </p:sp>
      <p:sp>
        <p:nvSpPr>
          <p:cNvPr id="5" name="Title 1"/>
          <p:cNvSpPr>
            <a:spLocks noGrp="1"/>
          </p:cNvSpPr>
          <p:nvPr>
            <p:ph type="title"/>
          </p:nvPr>
        </p:nvSpPr>
        <p:spPr>
          <a:xfrm>
            <a:off x="166048" y="166048"/>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History</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extLst>
      <p:ext uri="{BB962C8B-B14F-4D97-AF65-F5344CB8AC3E}">
        <p14:creationId xmlns:p14="http://schemas.microsoft.com/office/powerpoint/2010/main" val="70271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rmAutofit/>
          </a:bodyPr>
          <a:lstStyle/>
          <a:p>
            <a:r>
              <a:rPr lang="en-US" dirty="0" smtClean="0"/>
              <a:t>East-west distance from one place to another on the earth could be plotted from position of sun and stars, but only if the time difference between the two places was known.</a:t>
            </a:r>
          </a:p>
          <a:p>
            <a:r>
              <a:rPr lang="en-US" dirty="0" smtClean="0">
                <a:solidFill>
                  <a:srgbClr val="7030A0"/>
                </a:solidFill>
              </a:rPr>
              <a:t>Inexact until invention of telescope and an accurate clock in the 16</a:t>
            </a:r>
            <a:r>
              <a:rPr lang="en-US" baseline="30000" dirty="0" smtClean="0">
                <a:solidFill>
                  <a:srgbClr val="7030A0"/>
                </a:solidFill>
              </a:rPr>
              <a:t>th</a:t>
            </a:r>
            <a:r>
              <a:rPr lang="en-US" dirty="0" smtClean="0">
                <a:solidFill>
                  <a:srgbClr val="7030A0"/>
                </a:solidFill>
              </a:rPr>
              <a:t> century</a:t>
            </a:r>
          </a:p>
          <a:p>
            <a:r>
              <a:rPr lang="en-US" dirty="0" smtClean="0"/>
              <a:t>1760, John Harrison invented an exact marine chronometer.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3417"/>
            <a:ext cx="20955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66048" y="166048"/>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History</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qu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92375"/>
            <a:ext cx="24638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latitude_sml"/>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50825" y="188913"/>
            <a:ext cx="2127250" cy="2808287"/>
          </a:xfrm>
          <a:noFill/>
        </p:spPr>
      </p:pic>
      <p:pic>
        <p:nvPicPr>
          <p:cNvPr id="10244" name="Picture 4" descr="longitude"/>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372225" y="3789363"/>
            <a:ext cx="2517775" cy="2781300"/>
          </a:xfrm>
          <a:noFill/>
        </p:spPr>
      </p:pic>
      <p:sp>
        <p:nvSpPr>
          <p:cNvPr id="10245" name="Text Box 5"/>
          <p:cNvSpPr txBox="1">
            <a:spLocks noChangeArrowheads="1"/>
          </p:cNvSpPr>
          <p:nvPr/>
        </p:nvSpPr>
        <p:spPr bwMode="auto">
          <a:xfrm>
            <a:off x="2555875" y="188913"/>
            <a:ext cx="3979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eaLnBrk="1" hangingPunct="1"/>
            <a:r>
              <a:rPr lang="en-US" sz="3200" b="0">
                <a:cs typeface="Arial" charset="0"/>
              </a:rPr>
              <a:t>Lines of </a:t>
            </a:r>
          </a:p>
          <a:p>
            <a:pPr algn="l" eaLnBrk="1" hangingPunct="1"/>
            <a:r>
              <a:rPr lang="en-US" sz="3200" b="0">
                <a:cs typeface="Arial" charset="0"/>
              </a:rPr>
              <a:t>longitude only</a:t>
            </a:r>
            <a:endParaRPr lang="en-AU" sz="3200" b="0">
              <a:cs typeface="Arial" charset="0"/>
            </a:endParaRPr>
          </a:p>
        </p:txBody>
      </p:sp>
      <p:sp>
        <p:nvSpPr>
          <p:cNvPr id="10246" name="Text Box 6"/>
          <p:cNvSpPr txBox="1">
            <a:spLocks noChangeArrowheads="1"/>
          </p:cNvSpPr>
          <p:nvPr/>
        </p:nvSpPr>
        <p:spPr bwMode="auto">
          <a:xfrm>
            <a:off x="3132138" y="1916113"/>
            <a:ext cx="309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eaLnBrk="1" hangingPunct="1"/>
            <a:r>
              <a:rPr lang="en-US" sz="3200" b="0">
                <a:cs typeface="Arial" charset="0"/>
              </a:rPr>
              <a:t>Equator added</a:t>
            </a:r>
            <a:endParaRPr lang="en-AU" sz="3200" b="0">
              <a:cs typeface="Arial" charset="0"/>
            </a:endParaRPr>
          </a:p>
        </p:txBody>
      </p:sp>
      <p:sp>
        <p:nvSpPr>
          <p:cNvPr id="10247" name="Text Box 7"/>
          <p:cNvSpPr txBox="1">
            <a:spLocks noChangeArrowheads="1"/>
          </p:cNvSpPr>
          <p:nvPr/>
        </p:nvSpPr>
        <p:spPr bwMode="auto">
          <a:xfrm>
            <a:off x="5651500" y="2565400"/>
            <a:ext cx="324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eaLnBrk="1" hangingPunct="1"/>
            <a:r>
              <a:rPr lang="en-US" sz="3200" b="0">
                <a:cs typeface="Arial" charset="0"/>
              </a:rPr>
              <a:t>Other lines of latitude added</a:t>
            </a:r>
            <a:endParaRPr lang="en-AU" sz="3200" b="0">
              <a:cs typeface="Arial" charset="0"/>
            </a:endParaRPr>
          </a:p>
        </p:txBody>
      </p:sp>
    </p:spTree>
    <p:extLst>
      <p:ext uri="{BB962C8B-B14F-4D97-AF65-F5344CB8AC3E}">
        <p14:creationId xmlns:p14="http://schemas.microsoft.com/office/powerpoint/2010/main" val="56337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quator_cut_sml"/>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9388" y="3644900"/>
            <a:ext cx="3097212" cy="2743200"/>
          </a:xfrm>
          <a:noFill/>
        </p:spPr>
      </p:pic>
      <p:pic>
        <p:nvPicPr>
          <p:cNvPr id="11267" name="Picture 3" descr="longitude_cut"/>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51500" y="3573463"/>
            <a:ext cx="3059113" cy="3044825"/>
          </a:xfrm>
          <a:noFill/>
        </p:spPr>
      </p:pic>
      <p:sp>
        <p:nvSpPr>
          <p:cNvPr id="11268" name="Text Box 4"/>
          <p:cNvSpPr txBox="1">
            <a:spLocks noChangeArrowheads="1"/>
          </p:cNvSpPr>
          <p:nvPr/>
        </p:nvSpPr>
        <p:spPr bwMode="auto">
          <a:xfrm>
            <a:off x="3584720" y="3505200"/>
            <a:ext cx="17287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eaLnBrk="1" hangingPunct="1">
              <a:spcBef>
                <a:spcPct val="50000"/>
              </a:spcBef>
            </a:pPr>
            <a:r>
              <a:rPr lang="en-US" sz="3200" b="0" dirty="0">
                <a:cs typeface="Arial" charset="0"/>
              </a:rPr>
              <a:t>Cross-sections through lines of latitude</a:t>
            </a:r>
            <a:endParaRPr lang="en-AU" sz="3200" b="0" dirty="0">
              <a:cs typeface="Arial" charset="0"/>
            </a:endParaRPr>
          </a:p>
        </p:txBody>
      </p:sp>
      <p:sp>
        <p:nvSpPr>
          <p:cNvPr id="11269" name="Text Box 5"/>
          <p:cNvSpPr txBox="1">
            <a:spLocks noChangeArrowheads="1"/>
          </p:cNvSpPr>
          <p:nvPr/>
        </p:nvSpPr>
        <p:spPr bwMode="auto">
          <a:xfrm>
            <a:off x="4787900" y="333375"/>
            <a:ext cx="41036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eaLnBrk="1" hangingPunct="1"/>
            <a:r>
              <a:rPr lang="en-US" sz="3200" b="0" dirty="0">
                <a:solidFill>
                  <a:srgbClr val="7030A0"/>
                </a:solidFill>
                <a:cs typeface="Arial" charset="0"/>
              </a:rPr>
              <a:t>Cross-section through line of longitude</a:t>
            </a:r>
          </a:p>
          <a:p>
            <a:pPr algn="l" eaLnBrk="1" hangingPunct="1"/>
            <a:endParaRPr lang="en-AU" sz="1800" b="0" dirty="0">
              <a:cs typeface="Arial" charset="0"/>
            </a:endParaRPr>
          </a:p>
        </p:txBody>
      </p:sp>
      <p:pic>
        <p:nvPicPr>
          <p:cNvPr id="11270" name="Picture 6" descr="longitude_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60350"/>
            <a:ext cx="2667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02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“Lat is Flat”</a:t>
            </a:r>
          </a:p>
          <a:p>
            <a:r>
              <a:rPr lang="en-US" b="1" dirty="0" smtClean="0">
                <a:solidFill>
                  <a:srgbClr val="7030A0"/>
                </a:solidFill>
              </a:rPr>
              <a:t>Latitude lines run horizontally and are also known as parallels </a:t>
            </a:r>
          </a:p>
          <a:p>
            <a:r>
              <a:rPr lang="en-US" b="1" dirty="0" smtClean="0"/>
              <a:t>Each degree of latitude is approximately 69 miles apart, but there is some variation due to the earth being an oblate ellipsoid.</a:t>
            </a:r>
          </a:p>
        </p:txBody>
      </p:sp>
      <p:sp>
        <p:nvSpPr>
          <p:cNvPr id="5"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Latitude</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Equator is latitude line of 0 degrees.</a:t>
            </a:r>
          </a:p>
          <a:p>
            <a:r>
              <a:rPr lang="en-US" dirty="0" smtClean="0"/>
              <a:t>Values indicate angular distance between </a:t>
            </a:r>
            <a:r>
              <a:rPr lang="en-US" dirty="0" smtClean="0">
                <a:solidFill>
                  <a:srgbClr val="7030A0"/>
                </a:solidFill>
              </a:rPr>
              <a:t>Equator and points north or south of the surface of the Earth</a:t>
            </a:r>
          </a:p>
          <a:p>
            <a:r>
              <a:rPr lang="en-US" dirty="0" smtClean="0"/>
              <a:t>Degrees latitude are numbered from 0 – 90 north and south (90N is North pole; 90S is South pole)</a:t>
            </a:r>
          </a:p>
          <a:p>
            <a:endParaRPr lang="en-US" dirty="0"/>
          </a:p>
        </p:txBody>
      </p:sp>
      <p:pic>
        <p:nvPicPr>
          <p:cNvPr id="28674" name="Picture 2" descr="Image showing the earth bisected at the equator with a radius of 45% extending out to the surface."/>
          <p:cNvPicPr>
            <a:picLocks noChangeAspect="1" noChangeArrowheads="1"/>
          </p:cNvPicPr>
          <p:nvPr/>
        </p:nvPicPr>
        <p:blipFill>
          <a:blip r:embed="rId2" cstate="print"/>
          <a:srcRect/>
          <a:stretch>
            <a:fillRect/>
          </a:stretch>
        </p:blipFill>
        <p:spPr bwMode="auto">
          <a:xfrm>
            <a:off x="3276600" y="4114800"/>
            <a:ext cx="2743200" cy="2571750"/>
          </a:xfrm>
          <a:prstGeom prst="rect">
            <a:avLst/>
          </a:prstGeom>
          <a:noFill/>
        </p:spPr>
      </p:pic>
      <p:sp>
        <p:nvSpPr>
          <p:cNvPr id="6"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Latitude</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34400" cy="4525963"/>
          </a:xfrm>
        </p:spPr>
        <p:txBody>
          <a:bodyPr>
            <a:normAutofit/>
          </a:bodyPr>
          <a:lstStyle/>
          <a:p>
            <a:r>
              <a:rPr lang="en-US" b="1" dirty="0" smtClean="0"/>
              <a:t>Longitude lines run vertically and are also called meridians.</a:t>
            </a:r>
          </a:p>
          <a:p>
            <a:r>
              <a:rPr lang="en-US" b="1" dirty="0" smtClean="0"/>
              <a:t> </a:t>
            </a:r>
          </a:p>
          <a:p>
            <a:r>
              <a:rPr lang="en-US" b="1" dirty="0" smtClean="0">
                <a:solidFill>
                  <a:srgbClr val="7030A0"/>
                </a:solidFill>
              </a:rPr>
              <a:t>Converge at poles and are widest at equator</a:t>
            </a:r>
          </a:p>
          <a:p>
            <a:endParaRPr lang="en-US" b="1" dirty="0" smtClean="0">
              <a:solidFill>
                <a:srgbClr val="7030A0"/>
              </a:solidFill>
            </a:endParaRPr>
          </a:p>
          <a:p>
            <a:r>
              <a:rPr lang="en-US" b="1" dirty="0" smtClean="0"/>
              <a:t>Zero degrees longitude is located at Greenwich, England. Established in 1884. “Prime meridian”. </a:t>
            </a:r>
          </a:p>
        </p:txBody>
      </p:sp>
      <p:sp>
        <p:nvSpPr>
          <p:cNvPr id="5" name="Title 1"/>
          <p:cNvSpPr>
            <a:spLocks noGrp="1"/>
          </p:cNvSpPr>
          <p:nvPr>
            <p:ph type="title"/>
          </p:nvPr>
        </p:nvSpPr>
        <p:spPr>
          <a:xfrm>
            <a:off x="1905000" y="152400"/>
            <a:ext cx="5244152" cy="1143000"/>
          </a:xfrm>
        </p:spPr>
        <p:txBody>
          <a:bodyPr>
            <a:noAutofit/>
          </a:bodyPr>
          <a:lstStyle/>
          <a:p>
            <a:pPr algn="ctr"/>
            <a:r>
              <a:rPr lang="en-US" sz="5400" dirty="0" smtClean="0">
                <a:solidFill>
                  <a:srgbClr val="0070C0"/>
                </a:solidFill>
                <a:latin typeface="Arial Rounded MT Bold" pitchFamily="34" charset="0"/>
              </a:rPr>
              <a:t/>
            </a:r>
            <a:br>
              <a:rPr lang="en-US" sz="5400" dirty="0" smtClean="0">
                <a:solidFill>
                  <a:srgbClr val="0070C0"/>
                </a:solidFill>
                <a:latin typeface="Arial Rounded MT Bold" pitchFamily="34" charset="0"/>
              </a:rPr>
            </a:br>
            <a:r>
              <a:rPr lang="en-US" sz="5400" dirty="0" smtClean="0">
                <a:solidFill>
                  <a:srgbClr val="0070C0"/>
                </a:solidFill>
                <a:latin typeface="Arial Rounded MT Bold" pitchFamily="34" charset="0"/>
              </a:rPr>
              <a:t>Longitude</a:t>
            </a:r>
            <a:r>
              <a:rPr lang="en-US" sz="5400" b="0" dirty="0" smtClean="0">
                <a:solidFill>
                  <a:srgbClr val="0070C0"/>
                </a:solidFill>
                <a:latin typeface="Arial Rounded MT Bold" pitchFamily="34" charset="0"/>
              </a:rPr>
              <a:t/>
            </a:r>
            <a:br>
              <a:rPr lang="en-US" sz="5400" b="0" dirty="0" smtClean="0">
                <a:solidFill>
                  <a:srgbClr val="0070C0"/>
                </a:solidFill>
                <a:latin typeface="Arial Rounded MT Bold" pitchFamily="34" charset="0"/>
              </a:rPr>
            </a:br>
            <a:endParaRPr lang="en-US" sz="5400" dirty="0">
              <a:solidFill>
                <a:srgbClr val="0070C0"/>
              </a:solidFill>
              <a:latin typeface="Arial Rounded MT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15402</TotalTime>
  <Words>484</Words>
  <Application>Microsoft Office PowerPoint</Application>
  <PresentationFormat>On-screen Show (4:3)</PresentationFormat>
  <Paragraphs>73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History </vt:lpstr>
      <vt:lpstr> History </vt:lpstr>
      <vt:lpstr> History </vt:lpstr>
      <vt:lpstr>PowerPoint Presentation</vt:lpstr>
      <vt:lpstr>PowerPoint Presentation</vt:lpstr>
      <vt:lpstr> Latitude </vt:lpstr>
      <vt:lpstr> Latitude </vt:lpstr>
      <vt:lpstr> Longitude </vt:lpstr>
      <vt:lpstr> Longitude </vt:lpstr>
      <vt:lpstr> International Date Line </vt:lpstr>
      <vt:lpstr> Precision </vt:lpstr>
      <vt:lpstr> Precision </vt:lpstr>
      <vt:lpstr> Precision </vt:lpstr>
      <vt:lpstr>Example</vt:lpstr>
      <vt:lpstr>PowerPoint Presentation</vt:lpstr>
      <vt:lpstr>Example</vt:lpstr>
      <vt:lpstr>No, it’s not Jamaica.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c:creator>
  <cp:lastModifiedBy>Cooke, Richard A C</cp:lastModifiedBy>
  <cp:revision>276</cp:revision>
  <dcterms:created xsi:type="dcterms:W3CDTF">2012-09-26T22:25:35Z</dcterms:created>
  <dcterms:modified xsi:type="dcterms:W3CDTF">2014-01-30T19:19:44Z</dcterms:modified>
</cp:coreProperties>
</file>