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notesMasterIdLst>
    <p:notesMasterId r:id="rId65"/>
  </p:notesMasterIdLst>
  <p:sldIdLst>
    <p:sldId id="343" r:id="rId6"/>
    <p:sldId id="331" r:id="rId7"/>
    <p:sldId id="323" r:id="rId8"/>
    <p:sldId id="324" r:id="rId9"/>
    <p:sldId id="325" r:id="rId10"/>
    <p:sldId id="326" r:id="rId11"/>
    <p:sldId id="327" r:id="rId12"/>
    <p:sldId id="328" r:id="rId13"/>
    <p:sldId id="329" r:id="rId14"/>
    <p:sldId id="330" r:id="rId15"/>
    <p:sldId id="332" r:id="rId16"/>
    <p:sldId id="333" r:id="rId17"/>
    <p:sldId id="334" r:id="rId18"/>
    <p:sldId id="335" r:id="rId19"/>
    <p:sldId id="336" r:id="rId20"/>
    <p:sldId id="337" r:id="rId21"/>
    <p:sldId id="338" r:id="rId22"/>
    <p:sldId id="347" r:id="rId23"/>
    <p:sldId id="348" r:id="rId24"/>
    <p:sldId id="349" r:id="rId25"/>
    <p:sldId id="350" r:id="rId26"/>
    <p:sldId id="341" r:id="rId27"/>
    <p:sldId id="287" r:id="rId28"/>
    <p:sldId id="285" r:id="rId29"/>
    <p:sldId id="351" r:id="rId30"/>
    <p:sldId id="288" r:id="rId31"/>
    <p:sldId id="290" r:id="rId32"/>
    <p:sldId id="280" r:id="rId33"/>
    <p:sldId id="259" r:id="rId34"/>
    <p:sldId id="289" r:id="rId35"/>
    <p:sldId id="258" r:id="rId36"/>
    <p:sldId id="295" r:id="rId37"/>
    <p:sldId id="296" r:id="rId38"/>
    <p:sldId id="308" r:id="rId39"/>
    <p:sldId id="294" r:id="rId40"/>
    <p:sldId id="293" r:id="rId41"/>
    <p:sldId id="297" r:id="rId42"/>
    <p:sldId id="298" r:id="rId43"/>
    <p:sldId id="292" r:id="rId44"/>
    <p:sldId id="301" r:id="rId45"/>
    <p:sldId id="302" r:id="rId46"/>
    <p:sldId id="303" r:id="rId47"/>
    <p:sldId id="304" r:id="rId48"/>
    <p:sldId id="300" r:id="rId49"/>
    <p:sldId id="299" r:id="rId50"/>
    <p:sldId id="305" r:id="rId51"/>
    <p:sldId id="306" r:id="rId52"/>
    <p:sldId id="307" r:id="rId53"/>
    <p:sldId id="311" r:id="rId54"/>
    <p:sldId id="309" r:id="rId55"/>
    <p:sldId id="310" r:id="rId56"/>
    <p:sldId id="312" r:id="rId57"/>
    <p:sldId id="313" r:id="rId58"/>
    <p:sldId id="314" r:id="rId59"/>
    <p:sldId id="315" r:id="rId60"/>
    <p:sldId id="316" r:id="rId61"/>
    <p:sldId id="318" r:id="rId62"/>
    <p:sldId id="319" r:id="rId63"/>
    <p:sldId id="321" r:id="rId64"/>
  </p:sldIdLst>
  <p:sldSz cx="9144000" cy="6858000" type="screen4x3"/>
  <p:notesSz cx="6858000" cy="9080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CC"/>
    <a:srgbClr val="5215EB"/>
    <a:srgbClr val="9B13A5"/>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2634" y="-846"/>
      </p:cViewPr>
      <p:guideLst>
        <p:guide orient="horz" pos="2160"/>
        <p:guide pos="2880"/>
      </p:guideLst>
    </p:cSldViewPr>
  </p:slideViewPr>
  <p:notesTextViewPr>
    <p:cViewPr>
      <p:scale>
        <a:sx n="1" d="1"/>
        <a:sy n="1" d="1"/>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4025"/>
          </a:xfrm>
          <a:prstGeom prst="rect">
            <a:avLst/>
          </a:prstGeom>
        </p:spPr>
        <p:txBody>
          <a:bodyPr vert="horz" lIns="91440" tIns="45720" rIns="91440" bIns="45720" rtlCol="0"/>
          <a:lstStyle>
            <a:lvl1pPr algn="r">
              <a:defRPr sz="1200"/>
            </a:lvl1pPr>
          </a:lstStyle>
          <a:p>
            <a:fld id="{B690F4A6-BEC1-4A0A-8801-0871A58DEC65}" type="datetimeFigureOut">
              <a:rPr lang="en-US" smtClean="0"/>
              <a:t>2/28/2013</a:t>
            </a:fld>
            <a:endParaRPr lang="en-US"/>
          </a:p>
        </p:txBody>
      </p:sp>
      <p:sp>
        <p:nvSpPr>
          <p:cNvPr id="4" name="Slide Image Placeholder 3"/>
          <p:cNvSpPr>
            <a:spLocks noGrp="1" noRot="1" noChangeAspect="1"/>
          </p:cNvSpPr>
          <p:nvPr>
            <p:ph type="sldImg" idx="2"/>
          </p:nvPr>
        </p:nvSpPr>
        <p:spPr>
          <a:xfrm>
            <a:off x="1158875" y="681038"/>
            <a:ext cx="4540250" cy="3405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13238"/>
            <a:ext cx="5486400" cy="4086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24888"/>
            <a:ext cx="2971800" cy="4540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24888"/>
            <a:ext cx="2971800" cy="454025"/>
          </a:xfrm>
          <a:prstGeom prst="rect">
            <a:avLst/>
          </a:prstGeom>
        </p:spPr>
        <p:txBody>
          <a:bodyPr vert="horz" lIns="91440" tIns="45720" rIns="91440" bIns="45720" rtlCol="0" anchor="b"/>
          <a:lstStyle>
            <a:lvl1pPr algn="r">
              <a:defRPr sz="1200"/>
            </a:lvl1pPr>
          </a:lstStyle>
          <a:p>
            <a:fld id="{8C2F2B77-5362-46D5-B004-631B47BFC297}" type="slidenum">
              <a:rPr lang="en-US" smtClean="0"/>
              <a:t>‹#›</a:t>
            </a:fld>
            <a:endParaRPr lang="en-US"/>
          </a:p>
        </p:txBody>
      </p:sp>
    </p:spTree>
    <p:extLst>
      <p:ext uri="{BB962C8B-B14F-4D97-AF65-F5344CB8AC3E}">
        <p14:creationId xmlns:p14="http://schemas.microsoft.com/office/powerpoint/2010/main" val="119974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58875" y="680801"/>
            <a:ext cx="4541838" cy="340558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66814" y="687148"/>
            <a:ext cx="4524375" cy="339288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1158875" y="680801"/>
            <a:ext cx="4541838" cy="340558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xfrm>
            <a:off x="914400" y="4313317"/>
            <a:ext cx="5029200" cy="40863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eaLnBrk="1" hangingPunct="1"/>
            <a:fld id="{944860F5-F348-4E91-B2BD-DE6D452108B0}" type="slidenum">
              <a:rPr lang="en-US" sz="1200" smtClean="0">
                <a:solidFill>
                  <a:prstClr val="black"/>
                </a:solidFill>
                <a:latin typeface="Times New Roman" pitchFamily="18" charset="0"/>
              </a:rPr>
              <a:pPr eaLnBrk="1" hangingPunct="1"/>
              <a:t>14</a:t>
            </a:fld>
            <a:endParaRPr lang="en-US" sz="1200" smtClean="0">
              <a:solidFill>
                <a:prstClr val="black"/>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84213" algn="l"/>
                <a:tab pos="1368425" algn="l"/>
                <a:tab pos="2052638" algn="l"/>
                <a:tab pos="2738438" algn="l"/>
              </a:tabLst>
              <a:defRPr sz="1600">
                <a:solidFill>
                  <a:schemeClr val="tx1"/>
                </a:solidFill>
                <a:latin typeface="Tahoma" pitchFamily="34" charset="0"/>
              </a:defRPr>
            </a:lvl1pPr>
            <a:lvl2pPr marL="742950" indent="-285750" eaLnBrk="0" hangingPunct="0">
              <a:tabLst>
                <a:tab pos="684213" algn="l"/>
                <a:tab pos="1368425" algn="l"/>
                <a:tab pos="2052638" algn="l"/>
                <a:tab pos="2738438" algn="l"/>
              </a:tabLst>
              <a:defRPr sz="1600">
                <a:solidFill>
                  <a:schemeClr val="tx1"/>
                </a:solidFill>
                <a:latin typeface="Tahoma" pitchFamily="34" charset="0"/>
              </a:defRPr>
            </a:lvl2pPr>
            <a:lvl3pPr marL="1143000" indent="-228600" eaLnBrk="0" hangingPunct="0">
              <a:tabLst>
                <a:tab pos="684213" algn="l"/>
                <a:tab pos="1368425" algn="l"/>
                <a:tab pos="2052638" algn="l"/>
                <a:tab pos="2738438" algn="l"/>
              </a:tabLst>
              <a:defRPr sz="1600">
                <a:solidFill>
                  <a:schemeClr val="tx1"/>
                </a:solidFill>
                <a:latin typeface="Tahoma" pitchFamily="34" charset="0"/>
              </a:defRPr>
            </a:lvl3pPr>
            <a:lvl4pPr marL="1600200" indent="-228600" eaLnBrk="0" hangingPunct="0">
              <a:tabLst>
                <a:tab pos="684213" algn="l"/>
                <a:tab pos="1368425" algn="l"/>
                <a:tab pos="2052638" algn="l"/>
                <a:tab pos="2738438" algn="l"/>
              </a:tabLst>
              <a:defRPr sz="1600">
                <a:solidFill>
                  <a:schemeClr val="tx1"/>
                </a:solidFill>
                <a:latin typeface="Tahoma" pitchFamily="34" charset="0"/>
              </a:defRPr>
            </a:lvl4pPr>
            <a:lvl5pPr marL="2057400" indent="-228600" eaLnBrk="0" hangingPunct="0">
              <a:tabLst>
                <a:tab pos="684213" algn="l"/>
                <a:tab pos="1368425" algn="l"/>
                <a:tab pos="2052638" algn="l"/>
                <a:tab pos="2738438" algn="l"/>
              </a:tabLst>
              <a:defRPr sz="1600">
                <a:solidFill>
                  <a:schemeClr val="tx1"/>
                </a:solidFill>
                <a:latin typeface="Tahoma" pitchFamily="34" charset="0"/>
              </a:defRPr>
            </a:lvl5pPr>
            <a:lvl6pPr marL="2514600" indent="-228600" eaLnBrk="0" fontAlgn="base" hangingPunct="0">
              <a:spcBef>
                <a:spcPct val="0"/>
              </a:spcBef>
              <a:spcAft>
                <a:spcPct val="0"/>
              </a:spcAft>
              <a:tabLst>
                <a:tab pos="684213" algn="l"/>
                <a:tab pos="1368425" algn="l"/>
                <a:tab pos="2052638" algn="l"/>
                <a:tab pos="2738438" algn="l"/>
              </a:tabLst>
              <a:defRPr sz="1600">
                <a:solidFill>
                  <a:schemeClr val="tx1"/>
                </a:solidFill>
                <a:latin typeface="Tahoma" pitchFamily="34" charset="0"/>
              </a:defRPr>
            </a:lvl6pPr>
            <a:lvl7pPr marL="2971800" indent="-228600" eaLnBrk="0" fontAlgn="base" hangingPunct="0">
              <a:spcBef>
                <a:spcPct val="0"/>
              </a:spcBef>
              <a:spcAft>
                <a:spcPct val="0"/>
              </a:spcAft>
              <a:tabLst>
                <a:tab pos="684213" algn="l"/>
                <a:tab pos="1368425" algn="l"/>
                <a:tab pos="2052638" algn="l"/>
                <a:tab pos="2738438" algn="l"/>
              </a:tabLst>
              <a:defRPr sz="1600">
                <a:solidFill>
                  <a:schemeClr val="tx1"/>
                </a:solidFill>
                <a:latin typeface="Tahoma" pitchFamily="34" charset="0"/>
              </a:defRPr>
            </a:lvl7pPr>
            <a:lvl8pPr marL="3429000" indent="-228600" eaLnBrk="0" fontAlgn="base" hangingPunct="0">
              <a:spcBef>
                <a:spcPct val="0"/>
              </a:spcBef>
              <a:spcAft>
                <a:spcPct val="0"/>
              </a:spcAft>
              <a:tabLst>
                <a:tab pos="684213" algn="l"/>
                <a:tab pos="1368425" algn="l"/>
                <a:tab pos="2052638" algn="l"/>
                <a:tab pos="2738438" algn="l"/>
              </a:tabLst>
              <a:defRPr sz="1600">
                <a:solidFill>
                  <a:schemeClr val="tx1"/>
                </a:solidFill>
                <a:latin typeface="Tahoma" pitchFamily="34" charset="0"/>
              </a:defRPr>
            </a:lvl8pPr>
            <a:lvl9pPr marL="3886200" indent="-228600" eaLnBrk="0" fontAlgn="base" hangingPunct="0">
              <a:spcBef>
                <a:spcPct val="0"/>
              </a:spcBef>
              <a:spcAft>
                <a:spcPct val="0"/>
              </a:spcAft>
              <a:tabLst>
                <a:tab pos="684213" algn="l"/>
                <a:tab pos="1368425" algn="l"/>
                <a:tab pos="2052638" algn="l"/>
                <a:tab pos="2738438" algn="l"/>
              </a:tabLst>
              <a:defRPr sz="1600">
                <a:solidFill>
                  <a:schemeClr val="tx1"/>
                </a:solidFill>
                <a:latin typeface="Tahoma" pitchFamily="34" charset="0"/>
              </a:defRPr>
            </a:lvl9pPr>
          </a:lstStyle>
          <a:p>
            <a:pPr eaLnBrk="1" hangingPunct="1"/>
            <a:fld id="{3F744528-7D68-452B-8A90-F58188FD83C7}" type="slidenum">
              <a:rPr lang="ko-KR" altLang="en-US" sz="1200" smtClean="0">
                <a:solidFill>
                  <a:srgbClr val="000000"/>
                </a:solidFill>
                <a:latin typeface="Times New Roman" pitchFamily="18" charset="0"/>
                <a:ea typeface="Gulim" pitchFamily="34" charset="-127"/>
              </a:rPr>
              <a:pPr eaLnBrk="1" hangingPunct="1"/>
              <a:t>15</a:t>
            </a:fld>
            <a:endParaRPr lang="en-US" altLang="ko-KR" sz="1200" smtClean="0">
              <a:solidFill>
                <a:srgbClr val="000000"/>
              </a:solidFill>
              <a:latin typeface="Times New Roman" pitchFamily="18" charset="0"/>
              <a:ea typeface="Gulim" pitchFamily="34" charset="-127"/>
            </a:endParaRPr>
          </a:p>
        </p:txBody>
      </p:sp>
      <p:sp>
        <p:nvSpPr>
          <p:cNvPr id="83971" name="Rectangle 2"/>
          <p:cNvSpPr>
            <a:spLocks noGrp="1" noRot="1" noChangeAspect="1" noChangeArrowheads="1" noTextEdit="1"/>
          </p:cNvSpPr>
          <p:nvPr>
            <p:ph type="sldImg"/>
          </p:nvPr>
        </p:nvSpPr>
        <p:spPr>
          <a:xfrm>
            <a:off x="1144588" y="679462"/>
            <a:ext cx="4572000" cy="3406764"/>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ko-KR" altLang="en-US" smtClean="0">
              <a:ea typeface="Gulim" pitchFamily="34"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2525" y="687344"/>
            <a:ext cx="4554538" cy="3392576"/>
          </a:xfrm>
          <a:ln/>
        </p:spPr>
      </p:sp>
      <p:sp>
        <p:nvSpPr>
          <p:cNvPr id="84995" name="Rectangle 3"/>
          <p:cNvSpPr>
            <a:spLocks noGrp="1" noChangeArrowheads="1"/>
          </p:cNvSpPr>
          <p:nvPr>
            <p:ph type="body" idx="1"/>
          </p:nvPr>
        </p:nvSpPr>
        <p:spPr>
          <a:xfrm>
            <a:off x="914400" y="4313238"/>
            <a:ext cx="5029200" cy="408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81038" algn="l"/>
                <a:tab pos="1363663" algn="l"/>
                <a:tab pos="2046288" algn="l"/>
                <a:tab pos="2727325" algn="l"/>
              </a:tabLst>
              <a:defRPr sz="1600">
                <a:solidFill>
                  <a:schemeClr val="tx1"/>
                </a:solidFill>
                <a:latin typeface="Tahoma" pitchFamily="34" charset="0"/>
              </a:defRPr>
            </a:lvl1pPr>
            <a:lvl2pPr marL="742950" indent="-285750" eaLnBrk="0" hangingPunct="0">
              <a:tabLst>
                <a:tab pos="681038" algn="l"/>
                <a:tab pos="1363663" algn="l"/>
                <a:tab pos="2046288" algn="l"/>
                <a:tab pos="2727325" algn="l"/>
              </a:tabLst>
              <a:defRPr sz="1600">
                <a:solidFill>
                  <a:schemeClr val="tx1"/>
                </a:solidFill>
                <a:latin typeface="Tahoma" pitchFamily="34" charset="0"/>
              </a:defRPr>
            </a:lvl2pPr>
            <a:lvl3pPr marL="1143000" indent="-228600" eaLnBrk="0" hangingPunct="0">
              <a:tabLst>
                <a:tab pos="681038" algn="l"/>
                <a:tab pos="1363663" algn="l"/>
                <a:tab pos="2046288" algn="l"/>
                <a:tab pos="2727325" algn="l"/>
              </a:tabLst>
              <a:defRPr sz="1600">
                <a:solidFill>
                  <a:schemeClr val="tx1"/>
                </a:solidFill>
                <a:latin typeface="Tahoma" pitchFamily="34" charset="0"/>
              </a:defRPr>
            </a:lvl3pPr>
            <a:lvl4pPr marL="1600200" indent="-228600" eaLnBrk="0" hangingPunct="0">
              <a:tabLst>
                <a:tab pos="681038" algn="l"/>
                <a:tab pos="1363663" algn="l"/>
                <a:tab pos="2046288" algn="l"/>
                <a:tab pos="2727325" algn="l"/>
              </a:tabLst>
              <a:defRPr sz="1600">
                <a:solidFill>
                  <a:schemeClr val="tx1"/>
                </a:solidFill>
                <a:latin typeface="Tahoma" pitchFamily="34" charset="0"/>
              </a:defRPr>
            </a:lvl4pPr>
            <a:lvl5pPr marL="2057400" indent="-228600" eaLnBrk="0" hangingPunct="0">
              <a:tabLst>
                <a:tab pos="681038" algn="l"/>
                <a:tab pos="1363663" algn="l"/>
                <a:tab pos="2046288" algn="l"/>
                <a:tab pos="2727325" algn="l"/>
              </a:tabLst>
              <a:defRPr sz="1600">
                <a:solidFill>
                  <a:schemeClr val="tx1"/>
                </a:solidFill>
                <a:latin typeface="Tahoma" pitchFamily="34" charset="0"/>
              </a:defRPr>
            </a:lvl5pPr>
            <a:lvl6pPr marL="2514600" indent="-228600" eaLnBrk="0" fontAlgn="base" hangingPunct="0">
              <a:spcBef>
                <a:spcPct val="0"/>
              </a:spcBef>
              <a:spcAft>
                <a:spcPct val="0"/>
              </a:spcAft>
              <a:tabLst>
                <a:tab pos="681038" algn="l"/>
                <a:tab pos="1363663" algn="l"/>
                <a:tab pos="2046288" algn="l"/>
                <a:tab pos="2727325" algn="l"/>
              </a:tabLst>
              <a:defRPr sz="1600">
                <a:solidFill>
                  <a:schemeClr val="tx1"/>
                </a:solidFill>
                <a:latin typeface="Tahoma" pitchFamily="34" charset="0"/>
              </a:defRPr>
            </a:lvl6pPr>
            <a:lvl7pPr marL="2971800" indent="-228600" eaLnBrk="0" fontAlgn="base" hangingPunct="0">
              <a:spcBef>
                <a:spcPct val="0"/>
              </a:spcBef>
              <a:spcAft>
                <a:spcPct val="0"/>
              </a:spcAft>
              <a:tabLst>
                <a:tab pos="681038" algn="l"/>
                <a:tab pos="1363663" algn="l"/>
                <a:tab pos="2046288" algn="l"/>
                <a:tab pos="2727325" algn="l"/>
              </a:tabLst>
              <a:defRPr sz="1600">
                <a:solidFill>
                  <a:schemeClr val="tx1"/>
                </a:solidFill>
                <a:latin typeface="Tahoma" pitchFamily="34" charset="0"/>
              </a:defRPr>
            </a:lvl7pPr>
            <a:lvl8pPr marL="3429000" indent="-228600" eaLnBrk="0" fontAlgn="base" hangingPunct="0">
              <a:spcBef>
                <a:spcPct val="0"/>
              </a:spcBef>
              <a:spcAft>
                <a:spcPct val="0"/>
              </a:spcAft>
              <a:tabLst>
                <a:tab pos="681038" algn="l"/>
                <a:tab pos="1363663" algn="l"/>
                <a:tab pos="2046288" algn="l"/>
                <a:tab pos="2727325" algn="l"/>
              </a:tabLst>
              <a:defRPr sz="1600">
                <a:solidFill>
                  <a:schemeClr val="tx1"/>
                </a:solidFill>
                <a:latin typeface="Tahoma" pitchFamily="34" charset="0"/>
              </a:defRPr>
            </a:lvl8pPr>
            <a:lvl9pPr marL="3886200" indent="-228600" eaLnBrk="0" fontAlgn="base" hangingPunct="0">
              <a:spcBef>
                <a:spcPct val="0"/>
              </a:spcBef>
              <a:spcAft>
                <a:spcPct val="0"/>
              </a:spcAft>
              <a:tabLst>
                <a:tab pos="681038" algn="l"/>
                <a:tab pos="1363663" algn="l"/>
                <a:tab pos="2046288" algn="l"/>
                <a:tab pos="2727325" algn="l"/>
              </a:tabLst>
              <a:defRPr sz="1600">
                <a:solidFill>
                  <a:schemeClr val="tx1"/>
                </a:solidFill>
                <a:latin typeface="Tahoma" pitchFamily="34" charset="0"/>
              </a:defRPr>
            </a:lvl9pPr>
          </a:lstStyle>
          <a:p>
            <a:pPr eaLnBrk="1" hangingPunct="1"/>
            <a:fld id="{377F478F-1779-48C3-AAF3-63126F93017C}" type="slidenum">
              <a:rPr lang="en-GB" sz="1200" smtClean="0">
                <a:solidFill>
                  <a:srgbClr val="000000"/>
                </a:solidFill>
                <a:latin typeface="Times New Roman" pitchFamily="18" charset="0"/>
                <a:ea typeface="Arial Unicode MS" pitchFamily="34" charset="-128"/>
                <a:cs typeface="Arial Unicode MS" pitchFamily="34" charset="-128"/>
              </a:rPr>
              <a:pPr eaLnBrk="1" hangingPunct="1"/>
              <a:t>20</a:t>
            </a:fld>
            <a:endParaRPr lang="en-GB" sz="1200" smtClean="0">
              <a:solidFill>
                <a:srgbClr val="000000"/>
              </a:solidFill>
              <a:latin typeface="Times New Roman" pitchFamily="18" charset="0"/>
              <a:ea typeface="Arial Unicode MS" pitchFamily="34" charset="-128"/>
              <a:cs typeface="Arial Unicode MS" pitchFamily="34" charset="-128"/>
            </a:endParaRPr>
          </a:p>
        </p:txBody>
      </p:sp>
      <p:sp>
        <p:nvSpPr>
          <p:cNvPr id="97283" name="Text Box 1"/>
          <p:cNvSpPr txBox="1">
            <a:spLocks noChangeArrowheads="1"/>
          </p:cNvSpPr>
          <p:nvPr/>
        </p:nvSpPr>
        <p:spPr bwMode="auto">
          <a:xfrm>
            <a:off x="1071563" y="647932"/>
            <a:ext cx="4286250" cy="3244387"/>
          </a:xfrm>
          <a:prstGeom prst="rect">
            <a:avLst/>
          </a:prstGeom>
          <a:solidFill>
            <a:srgbClr val="FFFFFF"/>
          </a:solidFill>
          <a:ln w="9360">
            <a:solidFill>
              <a:srgbClr val="000000"/>
            </a:solidFill>
            <a:miter lim="800000"/>
            <a:headEnd/>
            <a:tailEnd/>
          </a:ln>
        </p:spPr>
        <p:txBody>
          <a:bodyPr wrap="none" lIns="86164" tIns="43082" rIns="86164" bIns="43082" anchor="ct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eaLnBrk="1" hangingPunct="1">
              <a:lnSpc>
                <a:spcPct val="105000"/>
              </a:lnSpc>
              <a:buClr>
                <a:srgbClr val="660066"/>
              </a:buClr>
              <a:buSzPct val="100000"/>
              <a:buFont typeface="Tahoma" pitchFamily="34" charset="0"/>
              <a:buNone/>
            </a:pPr>
            <a:endParaRPr lang="en-US" sz="4000">
              <a:solidFill>
                <a:srgbClr val="FF33CC"/>
              </a:solidFill>
              <a:latin typeface="Arial Rounded MT Bold" pitchFamily="34" charset="0"/>
              <a:cs typeface="Arial" charset="0"/>
            </a:endParaRPr>
          </a:p>
        </p:txBody>
      </p:sp>
      <p:sp>
        <p:nvSpPr>
          <p:cNvPr id="97284" name="Rectangle 2"/>
          <p:cNvSpPr>
            <a:spLocks noGrp="1" noChangeArrowheads="1"/>
          </p:cNvSpPr>
          <p:nvPr>
            <p:ph type="body"/>
          </p:nvPr>
        </p:nvSpPr>
        <p:spPr>
          <a:xfrm>
            <a:off x="685800" y="4313238"/>
            <a:ext cx="5480050" cy="40799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F03CBF-4672-43F2-8D39-D2C6EFACD959}" type="slidenum">
              <a:rPr lang="en-US" smtClean="0">
                <a:solidFill>
                  <a:prstClr val="black"/>
                </a:solidFill>
              </a:rPr>
              <a:pPr fontAlgn="base">
                <a:spcBef>
                  <a:spcPct val="0"/>
                </a:spcBef>
                <a:spcAft>
                  <a:spcPct val="0"/>
                </a:spcAft>
                <a:defRPr/>
              </a:pPr>
              <a:t>22</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95E7C7-76D5-40C7-9AC2-34A4A3C0B2C1}" type="slidenum">
              <a:rPr lang="ko-KR" altLang="en-US">
                <a:solidFill>
                  <a:prstClr val="black"/>
                </a:solidFill>
              </a:rPr>
              <a:pPr>
                <a:defRPr/>
              </a:pPr>
              <a:t>23</a:t>
            </a:fld>
            <a:endParaRPr lang="en-US" altLang="ko-KR">
              <a:solidFill>
                <a:prstClr val="black"/>
              </a:solidFill>
            </a:endParaRPr>
          </a:p>
        </p:txBody>
      </p:sp>
      <p:sp>
        <p:nvSpPr>
          <p:cNvPr id="50179" name="Rectangle 2"/>
          <p:cNvSpPr>
            <a:spLocks noGrp="1" noRot="1" noChangeAspect="1" noChangeArrowheads="1" noTextEdit="1"/>
          </p:cNvSpPr>
          <p:nvPr>
            <p:ph type="sldImg"/>
          </p:nvPr>
        </p:nvSpPr>
        <p:spPr bwMode="auto">
          <a:xfrm>
            <a:off x="1160463" y="679450"/>
            <a:ext cx="4540250"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ea typeface="굴림" pitchFamily="34" charset="-127"/>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41C016-7DE8-4F09-A44D-353C77EBE891}" type="slidenum">
              <a:rPr lang="ko-KR" altLang="en-US"/>
              <a:pPr>
                <a:defRPr/>
              </a:pPr>
              <a:t>24</a:t>
            </a:fld>
            <a:endParaRPr lang="en-US" altLang="ko-K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ea typeface="굴림" pitchFamily="34" charset="-127"/>
              </a:rPr>
              <a:t>Schematic of a wide bioreactor.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5292B53-A407-4B7D-9241-E23A6876D1E0}" type="slidenum">
              <a:rPr lang="en-US">
                <a:solidFill>
                  <a:prstClr val="black"/>
                </a:solidFill>
              </a:rPr>
              <a:pPr>
                <a:defRPr/>
              </a:pPr>
              <a:t>25</a:t>
            </a:fld>
            <a:endParaRPr lang="en-US">
              <a:solidFill>
                <a:prstClr val="black"/>
              </a:solidFill>
            </a:endParaRPr>
          </a:p>
        </p:txBody>
      </p:sp>
      <p:sp>
        <p:nvSpPr>
          <p:cNvPr id="53251" name="Rectangle 8"/>
          <p:cNvSpPr txBox="1">
            <a:spLocks noGrp="1" noChangeArrowheads="1"/>
          </p:cNvSpPr>
          <p:nvPr/>
        </p:nvSpPr>
        <p:spPr bwMode="auto">
          <a:xfrm>
            <a:off x="3886200" y="8626475"/>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53" tIns="45527" rIns="91053" bIns="45527"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0039A48D-D107-414C-97F2-EEDCCD9DE82F}" type="slidenum">
              <a:rPr lang="en-GB" sz="1200">
                <a:solidFill>
                  <a:srgbClr val="000000"/>
                </a:solidFill>
                <a:latin typeface="Times"/>
              </a:rPr>
              <a:pPr algn="r" eaLnBrk="1" hangingPunct="1"/>
              <a:t>25</a:t>
            </a:fld>
            <a:endParaRPr lang="en-GB" sz="1200">
              <a:solidFill>
                <a:srgbClr val="000000"/>
              </a:solidFill>
              <a:latin typeface="Times"/>
            </a:endParaRPr>
          </a:p>
        </p:txBody>
      </p:sp>
      <p:sp>
        <p:nvSpPr>
          <p:cNvPr id="53252" name="Text Box 1"/>
          <p:cNvSpPr txBox="1">
            <a:spLocks noChangeArrowheads="1"/>
          </p:cNvSpPr>
          <p:nvPr/>
        </p:nvSpPr>
        <p:spPr bwMode="auto">
          <a:xfrm>
            <a:off x="1143000" y="681038"/>
            <a:ext cx="4572000" cy="3405187"/>
          </a:xfrm>
          <a:prstGeom prst="rect">
            <a:avLst/>
          </a:prstGeom>
          <a:solidFill>
            <a:srgbClr val="FFFFFF"/>
          </a:solidFill>
          <a:ln w="9360">
            <a:solidFill>
              <a:srgbClr val="000000"/>
            </a:solidFill>
            <a:miter lim="800000"/>
            <a:headEnd/>
            <a:tailEnd/>
          </a:ln>
        </p:spPr>
        <p:txBody>
          <a:bodyPr wrap="none" lIns="91053" tIns="45527" rIns="91053" bIns="45527"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00"/>
              </a:solidFill>
              <a:latin typeface="Calibri" pitchFamily="34" charset="0"/>
            </a:endParaRPr>
          </a:p>
        </p:txBody>
      </p:sp>
      <p:sp>
        <p:nvSpPr>
          <p:cNvPr id="53253" name="Text Box 2"/>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9" tIns="46601" rIns="89619" bIns="46601" numCol="1" anchor="t" anchorCtr="0" compatLnSpc="1">
            <a:prstTxWarp prst="textNoShape">
              <a:avLst/>
            </a:prstTxWarp>
          </a:bodyPr>
          <a:lstStyle/>
          <a:p>
            <a:pPr>
              <a:spcBef>
                <a:spcPts val="450"/>
              </a:spcBef>
              <a:tabLst>
                <a:tab pos="0" algn="l"/>
                <a:tab pos="452438" algn="l"/>
                <a:tab pos="906463" algn="l"/>
                <a:tab pos="1363663" algn="l"/>
                <a:tab pos="1817688" algn="l"/>
                <a:tab pos="2274888" algn="l"/>
                <a:tab pos="2728913" algn="l"/>
                <a:tab pos="3186113" algn="l"/>
                <a:tab pos="3640138" algn="l"/>
                <a:tab pos="4095750" algn="l"/>
                <a:tab pos="4551363" algn="l"/>
                <a:tab pos="5003800" algn="l"/>
                <a:tab pos="5461000" algn="l"/>
                <a:tab pos="5915025" algn="l"/>
                <a:tab pos="6372225" algn="l"/>
                <a:tab pos="6826250" algn="l"/>
                <a:tab pos="7281863" algn="l"/>
                <a:tab pos="7737475" algn="l"/>
                <a:tab pos="8193088" algn="l"/>
                <a:tab pos="8648700" algn="l"/>
                <a:tab pos="9102725" algn="l"/>
              </a:tabLst>
            </a:pPr>
            <a:r>
              <a:rPr lang="en-GB" smtClean="0">
                <a:ea typeface="MS Gothic" pitchFamily="49" charset="-128"/>
              </a:rPr>
              <a:t>We are currently installing third generation bioreactors. In these systems, the diversion and capacity control structures have been combined into one, resulting in lower installation costs and easier installation. We are currently exploring ways to use the bioreactors for phosphorus removal as well.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74E82E-79F7-4E67-9B23-216011CCD9AC}" type="slidenum">
              <a:rPr lang="en-US">
                <a:solidFill>
                  <a:prstClr val="black"/>
                </a:solidFill>
              </a:rPr>
              <a:pPr>
                <a:defRPr/>
              </a:pPr>
              <a:t>3</a:t>
            </a:fld>
            <a:endParaRPr lang="en-US">
              <a:solidFill>
                <a:prstClr val="black"/>
              </a:solidFill>
            </a:endParaRPr>
          </a:p>
        </p:txBody>
      </p:sp>
      <p:sp>
        <p:nvSpPr>
          <p:cNvPr id="53251" name="Rectangle 2"/>
          <p:cNvSpPr>
            <a:spLocks noGrp="1" noRot="1" noChangeAspect="1" noChangeArrowheads="1" noTextEdit="1"/>
          </p:cNvSpPr>
          <p:nvPr>
            <p:ph type="sldImg"/>
          </p:nvPr>
        </p:nvSpPr>
        <p:spPr bwMode="auto">
          <a:xfrm>
            <a:off x="1163638" y="683974"/>
            <a:ext cx="4538662" cy="340241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915988" y="4311731"/>
            <a:ext cx="5026025" cy="4084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26" tIns="45014" rIns="90026" bIns="45014"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C4A656-B48B-4A3D-B0B8-151E2BFD0E73}" type="slidenum">
              <a:rPr lang="en-US">
                <a:solidFill>
                  <a:prstClr val="black"/>
                </a:solidFill>
              </a:rPr>
              <a:pPr>
                <a:def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31F720F-2C37-4E5F-8B75-AC4112DC3B27}"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1390384-404B-47DC-9989-73A80DAD1855}" type="slidenum">
              <a:rPr lang="en-US">
                <a:solidFill>
                  <a:prstClr val="black"/>
                </a:solidFill>
              </a:rPr>
              <a:pPr>
                <a:def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552510-63A6-42CD-B0F0-FE7A963BD871}" type="slidenum">
              <a:rPr lang="en-US">
                <a:solidFill>
                  <a:prstClr val="black"/>
                </a:solidFill>
              </a:rPr>
              <a:pPr>
                <a:defRPr/>
              </a:pPr>
              <a:t>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E8CEB83-D826-4553-9CC6-E6E7D0EDB90A}" type="slidenum">
              <a:rPr lang="en-US">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93E0475-A203-4019-BF3C-40BA3D9351E1}" type="slidenum">
              <a:rPr lang="en-US">
                <a:solidFill>
                  <a:prstClr val="black"/>
                </a:solidFill>
              </a:rPr>
              <a:pPr>
                <a:def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1C1A5EE-9DD6-44A4-BCF6-A118D9E8FF6B}" type="slidenum">
              <a:rPr lang="en-US">
                <a:solidFill>
                  <a:prstClr val="black"/>
                </a:solidFill>
              </a:rPr>
              <a:pPr>
                <a:def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233126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336284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2733334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F6C814-75A3-49CF-A6C7-CA58337B062B}"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24E77C-C40C-413A-BAF5-A9D62AF97C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1889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F2922B-1B2A-444E-A9DA-CB51596BA205}"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22A633-EB82-4D3B-8CFA-03E7F9BDBA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319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8EE213E-9B4A-418C-8772-297011565BAB}"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3AA565-0C41-47C6-8A3E-43DF0E37B3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579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5DDEF0-7D16-4380-902B-42E50E1F79C6}" type="datetimeFigureOut">
              <a:rPr lang="en-US">
                <a:solidFill>
                  <a:prstClr val="black">
                    <a:tint val="75000"/>
                  </a:prstClr>
                </a:solidFill>
              </a:rPr>
              <a:pPr>
                <a:defRPr/>
              </a:pPr>
              <a:t>2/28/2013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69254F-6BD6-47DC-8BF1-24C2414079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457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7766A8-A424-43A5-A2D1-A6DF9535EE0D}" type="datetimeFigureOut">
              <a:rPr lang="en-US">
                <a:solidFill>
                  <a:prstClr val="black">
                    <a:tint val="75000"/>
                  </a:prstClr>
                </a:solidFill>
              </a:rPr>
              <a:pPr>
                <a:defRPr/>
              </a:pPr>
              <a:t>2/28/2013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19C4CA4-2A68-411B-95E3-FDB87CB6F1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653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B56B35-7F67-478B-8DFD-F85571A501F7}" type="datetimeFigureOut">
              <a:rPr lang="en-US">
                <a:solidFill>
                  <a:prstClr val="black">
                    <a:tint val="75000"/>
                  </a:prstClr>
                </a:solidFill>
              </a:rPr>
              <a:pPr>
                <a:defRPr/>
              </a:pPr>
              <a:t>2/28/2013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C37885-FB8B-4CA1-B304-71BA3E5B04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1931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3F1352-5A9D-43AE-97AF-65463830FFD7}" type="datetimeFigureOut">
              <a:rPr lang="en-US">
                <a:solidFill>
                  <a:prstClr val="black">
                    <a:tint val="75000"/>
                  </a:prstClr>
                </a:solidFill>
              </a:rPr>
              <a:pPr>
                <a:defRPr/>
              </a:pPr>
              <a:t>2/28/2013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5D886E1-C8AD-4DCE-9233-4787A0D637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3012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C40920-91CD-43E7-8F2C-5596950BCB41}" type="datetimeFigureOut">
              <a:rPr lang="en-US">
                <a:solidFill>
                  <a:prstClr val="black">
                    <a:tint val="75000"/>
                  </a:prstClr>
                </a:solidFill>
              </a:rPr>
              <a:pPr>
                <a:defRPr/>
              </a:pPr>
              <a:t>2/28/2013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75B7BD-3FAF-4918-B665-FA61D04E3B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891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3723845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BB5604-A04C-4129-94F1-4F0E4CBEE357}" type="datetimeFigureOut">
              <a:rPr lang="en-US">
                <a:solidFill>
                  <a:prstClr val="black">
                    <a:tint val="75000"/>
                  </a:prstClr>
                </a:solidFill>
              </a:rPr>
              <a:pPr>
                <a:defRPr/>
              </a:pPr>
              <a:t>2/28/2013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FA754C-F884-459A-B78F-019EBB57DB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0485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554E81-3D2C-4887-B968-31BE09AD73E8}"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8C4B53-F222-48A7-BD0C-5FD451AD19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8386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6CD8B8-E64B-4E8D-970C-7660CB4A74BE}"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AECDF1-7022-427E-9E71-587018E16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9096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p:spPr>
        <p:txBody>
          <a:bodyPr/>
          <a:lstStyle>
            <a:lvl1pPr>
              <a:defRPr smtClean="0"/>
            </a:lvl1pPr>
          </a:lstStyle>
          <a:p>
            <a:pPr>
              <a:defRPr/>
            </a:pPr>
            <a:fld id="{335CCD20-BCE1-486C-B73A-05847D6C9A47}" type="datetimeFigureOut">
              <a:rPr lang="en-US">
                <a:solidFill>
                  <a:prstClr val="black">
                    <a:tint val="75000"/>
                  </a:prstClr>
                </a:solidFill>
              </a:rPr>
              <a:pPr>
                <a:defRPr/>
              </a:pPr>
              <a:t>2/28/2013</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p:spPr>
        <p:txBody>
          <a:bodyPr/>
          <a:lstStyle>
            <a:lvl1pPr>
              <a:defRPr smtClean="0"/>
            </a:lvl1pPr>
          </a:lstStyle>
          <a:p>
            <a:pPr>
              <a:defRPr/>
            </a:pPr>
            <a:fld id="{78F50C8A-0818-4CEF-A365-9C8AAE7D33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1582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356350"/>
            <a:ext cx="2133600" cy="365125"/>
          </a:xfrm>
        </p:spPr>
        <p:txBody>
          <a:bodyPr/>
          <a:lstStyle>
            <a:lvl1pPr>
              <a:defRPr smtClean="0"/>
            </a:lvl1pPr>
          </a:lstStyle>
          <a:p>
            <a:pPr>
              <a:defRPr/>
            </a:pPr>
            <a:fld id="{4946573C-17CA-4B91-A6B1-1B67DE25FE35}"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smtClean="0"/>
            </a:lvl1pPr>
          </a:lstStyle>
          <a:p>
            <a:pPr>
              <a:defRPr/>
            </a:pPr>
            <a:fld id="{C020EA01-B0FD-47F1-9DEE-3D2FDB4B30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112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151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048" y="166048"/>
            <a:ext cx="8229600" cy="1143000"/>
          </a:xfrm>
        </p:spPr>
        <p:txBody>
          <a:bodyPr/>
          <a:lstStyle>
            <a:lvl1pPr algn="l">
              <a:defRPr b="1">
                <a:solidFill>
                  <a:schemeClr val="tx2"/>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424190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548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547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83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96DF8C-A1D3-4BCE-B70B-E3545C7B3344}"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244666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l="6875" t="11000" r="7456" b="69000"/>
          <a:stretch>
            <a:fillRect/>
          </a:stretch>
        </p:blipFill>
        <p:spPr bwMode="auto">
          <a:xfrm flipV="1">
            <a:off x="10095" y="2896657"/>
            <a:ext cx="9098280" cy="1294343"/>
          </a:xfrm>
          <a:prstGeom prst="rect">
            <a:avLst/>
          </a:prstGeom>
          <a:noFill/>
          <a:ln w="9525">
            <a:noFill/>
            <a:miter lim="800000"/>
            <a:headEnd/>
            <a:tailEnd/>
          </a:ln>
        </p:spPr>
      </p:pic>
      <p:sp>
        <p:nvSpPr>
          <p:cNvPr id="2" name="Title 1"/>
          <p:cNvSpPr>
            <a:spLocks noGrp="1"/>
          </p:cNvSpPr>
          <p:nvPr>
            <p:ph type="title" hasCustomPrompt="1"/>
          </p:nvPr>
        </p:nvSpPr>
        <p:spPr>
          <a:xfrm>
            <a:off x="457200" y="2895600"/>
            <a:ext cx="8229600" cy="1143000"/>
          </a:xfrm>
        </p:spPr>
        <p:txBody>
          <a:bodyPr/>
          <a:lstStyle>
            <a:lvl1pPr>
              <a:defRPr b="1">
                <a:solidFill>
                  <a:schemeClr val="tx2"/>
                </a:solidFill>
              </a:defRPr>
            </a:lvl1pPr>
          </a:lstStyle>
          <a:p>
            <a:r>
              <a:rPr lang="en-US" dirty="0" smtClean="0"/>
              <a:t>THANK YOU</a:t>
            </a:r>
            <a:endParaRPr lang="en-US" dirty="0"/>
          </a:p>
        </p:txBody>
      </p:sp>
      <p:sp>
        <p:nvSpPr>
          <p:cNvPr id="3" name="Date Placeholder 2"/>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000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z="1800" b="1">
                <a:latin typeface="+mn-lt"/>
              </a:defRPr>
            </a:lvl1pPr>
          </a:lstStyle>
          <a:p>
            <a:fld id="{EDC03E72-1C57-4148-AF74-3A99DD384321}" type="slidenum">
              <a:rPr lang="en-US" smtClean="0">
                <a:solidFill>
                  <a:prstClr val="black">
                    <a:tint val="75000"/>
                  </a:prstClr>
                </a:solidFill>
              </a:rPr>
              <a:pPr/>
              <a:t>‹#›</a:t>
            </a:fld>
            <a:endParaRPr lang="en-US" dirty="0">
              <a:solidFill>
                <a:prstClr val="black">
                  <a:tint val="75000"/>
                </a:prstClr>
              </a:solidFill>
            </a:endParaRPr>
          </a:p>
        </p:txBody>
      </p:sp>
      <p:pic>
        <p:nvPicPr>
          <p:cNvPr id="6"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3203009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noAutofit/>
          </a:bodyPr>
          <a:lstStyle>
            <a:lvl1pPr algn="l">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600" b="0">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836275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097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8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143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875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180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848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05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6DF8C-A1D3-4BCE-B70B-E3545C7B3344}" type="datetimeFigureOut">
              <a:rPr lang="en-US" smtClean="0"/>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1328362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7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90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719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444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046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94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709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106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048" y="166048"/>
            <a:ext cx="8229600" cy="1143000"/>
          </a:xfrm>
        </p:spPr>
        <p:txBody>
          <a:bodyPr/>
          <a:lstStyle>
            <a:lvl1pPr algn="l">
              <a:defRPr b="1">
                <a:solidFill>
                  <a:schemeClr val="tx2"/>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4060099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60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6DF8C-A1D3-4BCE-B70B-E3545C7B3344}" type="datetimeFigureOut">
              <a:rPr lang="en-US" smtClean="0"/>
              <a:t>2/28/2013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474748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64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904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l="6875" t="11000" r="7456" b="69000"/>
          <a:stretch>
            <a:fillRect/>
          </a:stretch>
        </p:blipFill>
        <p:spPr bwMode="auto">
          <a:xfrm flipV="1">
            <a:off x="10095" y="2896657"/>
            <a:ext cx="9098280" cy="1294343"/>
          </a:xfrm>
          <a:prstGeom prst="rect">
            <a:avLst/>
          </a:prstGeom>
          <a:noFill/>
          <a:ln w="9525">
            <a:noFill/>
            <a:miter lim="800000"/>
            <a:headEnd/>
            <a:tailEnd/>
          </a:ln>
        </p:spPr>
      </p:pic>
      <p:sp>
        <p:nvSpPr>
          <p:cNvPr id="2" name="Title 1"/>
          <p:cNvSpPr>
            <a:spLocks noGrp="1"/>
          </p:cNvSpPr>
          <p:nvPr>
            <p:ph type="title" hasCustomPrompt="1"/>
          </p:nvPr>
        </p:nvSpPr>
        <p:spPr>
          <a:xfrm>
            <a:off x="457200" y="2895600"/>
            <a:ext cx="8229600" cy="1143000"/>
          </a:xfrm>
        </p:spPr>
        <p:txBody>
          <a:bodyPr/>
          <a:lstStyle>
            <a:lvl1pPr>
              <a:defRPr b="1">
                <a:solidFill>
                  <a:schemeClr val="tx2"/>
                </a:solidFill>
              </a:defRPr>
            </a:lvl1pPr>
          </a:lstStyle>
          <a:p>
            <a:r>
              <a:rPr lang="en-US" dirty="0" smtClean="0"/>
              <a:t>THANK YOU</a:t>
            </a:r>
            <a:endParaRPr lang="en-US" dirty="0"/>
          </a:p>
        </p:txBody>
      </p:sp>
      <p:sp>
        <p:nvSpPr>
          <p:cNvPr id="3" name="Date Placeholder 2"/>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123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z="1800" b="1">
                <a:latin typeface="+mn-lt"/>
              </a:defRPr>
            </a:lvl1pPr>
          </a:lstStyle>
          <a:p>
            <a:fld id="{EDC03E72-1C57-4148-AF74-3A99DD384321}" type="slidenum">
              <a:rPr lang="en-US" smtClean="0">
                <a:solidFill>
                  <a:prstClr val="black">
                    <a:tint val="75000"/>
                  </a:prstClr>
                </a:solidFill>
              </a:rPr>
              <a:pPr/>
              <a:t>‹#›</a:t>
            </a:fld>
            <a:endParaRPr lang="en-US" dirty="0">
              <a:solidFill>
                <a:prstClr val="black">
                  <a:tint val="75000"/>
                </a:prstClr>
              </a:solidFill>
            </a:endParaRPr>
          </a:p>
        </p:txBody>
      </p:sp>
      <p:pic>
        <p:nvPicPr>
          <p:cNvPr id="6"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2013357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noAutofit/>
          </a:bodyPr>
          <a:lstStyle>
            <a:lvl1pPr algn="l">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600" b="0">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l="6875" t="11000" r="7456" b="69000"/>
          <a:stretch>
            <a:fillRect/>
          </a:stretch>
        </p:blipFill>
        <p:spPr bwMode="auto">
          <a:xfrm flipV="1">
            <a:off x="10095" y="5533900"/>
            <a:ext cx="9098280" cy="1294343"/>
          </a:xfrm>
          <a:prstGeom prst="rect">
            <a:avLst/>
          </a:prstGeom>
          <a:noFill/>
          <a:ln w="9525">
            <a:noFill/>
            <a:miter lim="800000"/>
            <a:headEnd/>
            <a:tailEnd/>
          </a:ln>
        </p:spPr>
      </p:pic>
    </p:spTree>
    <p:extLst>
      <p:ext uri="{BB962C8B-B14F-4D97-AF65-F5344CB8AC3E}">
        <p14:creationId xmlns:p14="http://schemas.microsoft.com/office/powerpoint/2010/main" val="1416909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328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491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13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6DF8C-A1D3-4BCE-B70B-E3545C7B3344}" type="datetimeFigureOut">
              <a:rPr lang="en-US" smtClean="0"/>
              <a:t>2/28/2013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114360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6DF8C-A1D3-4BCE-B70B-E3545C7B3344}" type="datetimeFigureOut">
              <a:rPr lang="en-US" smtClean="0"/>
              <a:t>2/28/2013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68799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96DF8C-A1D3-4BCE-B70B-E3545C7B3344}" type="datetimeFigureOut">
              <a:rPr lang="en-US" smtClean="0"/>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376147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96DF8C-A1D3-4BCE-B70B-E3545C7B3344}" type="datetimeFigureOut">
              <a:rPr lang="en-US" smtClean="0"/>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9BB4F-AA24-4ED4-BCC0-010AEF3D252C}" type="slidenum">
              <a:rPr lang="en-US" smtClean="0"/>
              <a:t>‹#›</a:t>
            </a:fld>
            <a:endParaRPr lang="en-US"/>
          </a:p>
        </p:txBody>
      </p:sp>
    </p:spTree>
    <p:extLst>
      <p:ext uri="{BB962C8B-B14F-4D97-AF65-F5344CB8AC3E}">
        <p14:creationId xmlns:p14="http://schemas.microsoft.com/office/powerpoint/2010/main" val="418022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6DF8C-A1D3-4BCE-B70B-E3545C7B3344}" type="datetimeFigureOut">
              <a:rPr lang="en-US" smtClean="0"/>
              <a:t>2/28/2013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9BB4F-AA24-4ED4-BCC0-010AEF3D252C}" type="slidenum">
              <a:rPr lang="en-US" smtClean="0"/>
              <a:t>‹#›</a:t>
            </a:fld>
            <a:endParaRPr lang="en-US"/>
          </a:p>
        </p:txBody>
      </p:sp>
    </p:spTree>
    <p:extLst>
      <p:ext uri="{BB962C8B-B14F-4D97-AF65-F5344CB8AC3E}">
        <p14:creationId xmlns:p14="http://schemas.microsoft.com/office/powerpoint/2010/main" val="398363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A493CCA-FA66-4C39-A7C9-A09CC5E526A8}" type="datetimeFigureOut">
              <a:rPr lang="en-US">
                <a:solidFill>
                  <a:prstClr val="black">
                    <a:tint val="75000"/>
                  </a:prstClr>
                </a:solidFill>
              </a:rPr>
              <a:pPr>
                <a:defRPr/>
              </a:pPr>
              <a:t>2/28/2013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57163F1-499C-4853-B2CA-AE2DCB8219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327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08818-E61B-4B86-8FD4-BD8C32520F4F}" type="datetimeFigureOut">
              <a:rPr lang="en-US" smtClean="0">
                <a:solidFill>
                  <a:prstClr val="black">
                    <a:tint val="75000"/>
                  </a:prstClr>
                </a:solidFill>
                <a:cs typeface="Arial" charset="0"/>
              </a:rPr>
              <a:pPr/>
              <a:t>2/28/2013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03E72-1C57-4148-AF74-3A99DD384321}"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2660801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6DF8C-A1D3-4BCE-B70B-E3545C7B3344}"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9BB4F-AA24-4ED4-BCC0-010AEF3D2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170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08818-E61B-4B86-8FD4-BD8C32520F4F}" type="datetimeFigureOut">
              <a:rPr lang="en-US" smtClean="0">
                <a:solidFill>
                  <a:prstClr val="black">
                    <a:tint val="75000"/>
                  </a:prstClr>
                </a:solidFill>
              </a:rPr>
              <a:pPr/>
              <a:t>2/28/2013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03E72-1C57-4148-AF74-3A99DD3843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1875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1.w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3.w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5.emf"/></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earch.eb.com/eb/article?idxref=132408" TargetMode="External"/><Relationship Id="rId5" Type="http://schemas.openxmlformats.org/officeDocument/2006/relationships/hyperlink" Target="http://search.eb.com/eb/article?idxref=132409"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45600" cy="6934200"/>
          </a:xfrm>
          <a:prstGeom prst="rect">
            <a:avLst/>
          </a:prstGeom>
          <a:noFill/>
          <a:ln>
            <a:noFill/>
          </a:ln>
          <a:effectLst>
            <a:glow rad="127000">
              <a:schemeClr val="accent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descr="I Mark, Bold Palette"/>
          <p:cNvPicPr>
            <a:picLocks noChangeAspect="1" noChangeArrowheads="1"/>
          </p:cNvPicPr>
          <p:nvPr/>
        </p:nvPicPr>
        <p:blipFill>
          <a:blip r:embed="rId3" cstate="print"/>
          <a:srcRect/>
          <a:stretch>
            <a:fillRect/>
          </a:stretch>
        </p:blipFill>
        <p:spPr bwMode="auto">
          <a:xfrm>
            <a:off x="4174392" y="4977008"/>
            <a:ext cx="896815" cy="1143000"/>
          </a:xfrm>
          <a:prstGeom prst="rect">
            <a:avLst/>
          </a:prstGeom>
          <a:noFill/>
        </p:spPr>
      </p:pic>
      <p:sp>
        <p:nvSpPr>
          <p:cNvPr id="11" name="TextBox 10"/>
          <p:cNvSpPr txBox="1"/>
          <p:nvPr/>
        </p:nvSpPr>
        <p:spPr>
          <a:xfrm>
            <a:off x="76201" y="304800"/>
            <a:ext cx="8897814" cy="3600986"/>
          </a:xfrm>
          <a:prstGeom prst="rect">
            <a:avLst/>
          </a:prstGeom>
          <a:noFill/>
        </p:spPr>
        <p:txBody>
          <a:bodyPr wrap="square" rtlCol="0">
            <a:spAutoFit/>
          </a:bodyPr>
          <a:lstStyle/>
          <a:p>
            <a:pPr algn="ctr"/>
            <a:r>
              <a:rPr lang="en-US" sz="6600" b="1" dirty="0">
                <a:solidFill>
                  <a:srgbClr val="0000FF"/>
                </a:solidFill>
                <a:latin typeface="Rockwell" pitchFamily="18" charset="0"/>
              </a:rPr>
              <a:t>Conservation </a:t>
            </a:r>
            <a:r>
              <a:rPr lang="en-US" sz="6600" b="1" dirty="0" smtClean="0">
                <a:solidFill>
                  <a:srgbClr val="0000FF"/>
                </a:solidFill>
                <a:latin typeface="Rockwell" pitchFamily="18" charset="0"/>
              </a:rPr>
              <a:t>Drainage:</a:t>
            </a:r>
            <a:r>
              <a:rPr lang="en-US" sz="6600" b="1" dirty="0">
                <a:solidFill>
                  <a:prstClr val="black"/>
                </a:solidFill>
              </a:rPr>
              <a:t/>
            </a:r>
            <a:br>
              <a:rPr lang="en-US" sz="6600" b="1" dirty="0">
                <a:solidFill>
                  <a:prstClr val="black"/>
                </a:solidFill>
              </a:rPr>
            </a:br>
            <a:r>
              <a:rPr lang="en-US" sz="4800" b="1" dirty="0" smtClean="0">
                <a:solidFill>
                  <a:srgbClr val="FF00FF"/>
                </a:solidFill>
                <a:latin typeface="Rockwell" pitchFamily="18" charset="0"/>
              </a:rPr>
              <a:t>Solutions for Subsurface Nutrient Transport</a:t>
            </a:r>
            <a:endParaRPr lang="en-US" sz="4800" b="1" dirty="0">
              <a:solidFill>
                <a:srgbClr val="FF00FF"/>
              </a:solidFill>
              <a:latin typeface="Rockwell" pitchFamily="18" charset="0"/>
            </a:endParaRPr>
          </a:p>
        </p:txBody>
      </p:sp>
    </p:spTree>
    <p:extLst>
      <p:ext uri="{BB962C8B-B14F-4D97-AF65-F5344CB8AC3E}">
        <p14:creationId xmlns:p14="http://schemas.microsoft.com/office/powerpoint/2010/main" val="2029640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884363"/>
            <a:ext cx="85915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6"/>
          <p:cNvSpPr>
            <a:spLocks noChangeArrowheads="1"/>
          </p:cNvSpPr>
          <p:nvPr/>
        </p:nvSpPr>
        <p:spPr bwMode="auto">
          <a:xfrm>
            <a:off x="69850" y="485775"/>
            <a:ext cx="8632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r>
              <a:rPr lang="en-US" altLang="ko-KR" sz="3200" b="1" smtClean="0">
                <a:solidFill>
                  <a:srgbClr val="0000FF"/>
                </a:solidFill>
                <a:latin typeface="Arial Rounded MT Bold" pitchFamily="34" charset="0"/>
                <a:ea typeface="Gulim" pitchFamily="34" charset="-127"/>
                <a:cs typeface="Arial" charset="0"/>
              </a:rPr>
              <a:t>Nutrient contributions to the Gulf, by State </a:t>
            </a:r>
          </a:p>
        </p:txBody>
      </p:sp>
    </p:spTree>
    <p:extLst>
      <p:ext uri="{BB962C8B-B14F-4D97-AF65-F5344CB8AC3E}">
        <p14:creationId xmlns:p14="http://schemas.microsoft.com/office/powerpoint/2010/main" val="463102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81000" y="180975"/>
          <a:ext cx="8305800" cy="6437313"/>
        </p:xfrm>
        <a:graphic>
          <a:graphicData uri="http://schemas.openxmlformats.org/presentationml/2006/ole">
            <mc:AlternateContent xmlns:mc="http://schemas.openxmlformats.org/markup-compatibility/2006">
              <mc:Choice xmlns:v="urn:schemas-microsoft-com:vml" Requires="v">
                <p:oleObj spid="_x0000_s43014" name="Paint Shop Pro Image" r:id="rId4" imgW="7629268" imgH="5912195" progId="PaintShopPro">
                  <p:embed/>
                </p:oleObj>
              </mc:Choice>
              <mc:Fallback>
                <p:oleObj name="Paint Shop Pro Image" r:id="rId4" imgW="7629268" imgH="5912195"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80975"/>
                        <a:ext cx="8305800"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Box 2"/>
          <p:cNvSpPr txBox="1">
            <a:spLocks noChangeArrowheads="1"/>
          </p:cNvSpPr>
          <p:nvPr/>
        </p:nvSpPr>
        <p:spPr bwMode="auto">
          <a:xfrm>
            <a:off x="304800" y="4800600"/>
            <a:ext cx="1555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2800" b="1" smtClean="0">
                <a:solidFill>
                  <a:srgbClr val="0000CC"/>
                </a:solidFill>
              </a:rPr>
              <a:t>7.2</a:t>
            </a:r>
          </a:p>
          <a:p>
            <a:pPr algn="ctr" eaLnBrk="1" fontAlgn="base" hangingPunct="1">
              <a:spcBef>
                <a:spcPct val="0"/>
              </a:spcBef>
              <a:spcAft>
                <a:spcPct val="0"/>
              </a:spcAft>
            </a:pPr>
            <a:r>
              <a:rPr lang="en-US" sz="2800" b="1" smtClean="0">
                <a:solidFill>
                  <a:srgbClr val="0000CC"/>
                </a:solidFill>
              </a:rPr>
              <a:t> km/km</a:t>
            </a:r>
            <a:r>
              <a:rPr lang="en-US" sz="2800" b="1" baseline="30000" smtClean="0">
                <a:solidFill>
                  <a:srgbClr val="0000CC"/>
                </a:solidFill>
              </a:rPr>
              <a:t>2</a:t>
            </a:r>
          </a:p>
        </p:txBody>
      </p:sp>
    </p:spTree>
    <p:extLst>
      <p:ext uri="{BB962C8B-B14F-4D97-AF65-F5344CB8AC3E}">
        <p14:creationId xmlns:p14="http://schemas.microsoft.com/office/powerpoint/2010/main" val="1342570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p:cNvSpPr>
          <p:nvPr>
            <p:ph type="title"/>
          </p:nvPr>
        </p:nvSpPr>
        <p:spPr>
          <a:xfrm>
            <a:off x="427038" y="182563"/>
            <a:ext cx="8509000" cy="1143000"/>
          </a:xfrm>
        </p:spPr>
        <p:txBody>
          <a:bodyPr/>
          <a:lstStyle/>
          <a:p>
            <a:r>
              <a:rPr lang="en-US" sz="5400" b="1" smtClean="0">
                <a:solidFill>
                  <a:srgbClr val="CC0099"/>
                </a:solidFill>
                <a:latin typeface="Arial Narrow" pitchFamily="34" charset="0"/>
              </a:rPr>
              <a:t>Nitrate Reduction Techniques</a:t>
            </a:r>
            <a:endParaRPr lang="en-US" sz="9600" b="1" smtClean="0">
              <a:solidFill>
                <a:srgbClr val="CC0099"/>
              </a:solidFill>
              <a:latin typeface="Arial Narrow" pitchFamily="34" charset="0"/>
            </a:endParaRPr>
          </a:p>
        </p:txBody>
      </p:sp>
      <p:sp>
        <p:nvSpPr>
          <p:cNvPr id="99331" name="Rectangle 3"/>
          <p:cNvSpPr>
            <a:spLocks noGrp="1"/>
          </p:cNvSpPr>
          <p:nvPr>
            <p:ph type="body" idx="1"/>
          </p:nvPr>
        </p:nvSpPr>
        <p:spPr>
          <a:xfrm>
            <a:off x="381000" y="1600200"/>
            <a:ext cx="8604250" cy="4876800"/>
          </a:xfrm>
        </p:spPr>
        <p:txBody>
          <a:bodyPr/>
          <a:lstStyle/>
          <a:p>
            <a:pPr algn="ctr">
              <a:buFont typeface="Arial" charset="0"/>
              <a:buNone/>
            </a:pPr>
            <a:r>
              <a:rPr lang="en-US" sz="4400" b="1" smtClean="0">
                <a:solidFill>
                  <a:schemeClr val="hlink"/>
                </a:solidFill>
              </a:rPr>
              <a:t>Altering Nitrogen Application Amounts</a:t>
            </a:r>
            <a:r>
              <a:rPr lang="en-US" sz="4400" smtClean="0">
                <a:solidFill>
                  <a:schemeClr val="hlink"/>
                </a:solidFill>
              </a:rPr>
              <a:t> </a:t>
            </a:r>
          </a:p>
          <a:p>
            <a:pPr algn="ctr">
              <a:buFont typeface="Arial" charset="0"/>
              <a:buNone/>
            </a:pPr>
            <a:endParaRPr lang="en-US" sz="1200" smtClean="0">
              <a:solidFill>
                <a:schemeClr val="hlink"/>
              </a:solidFill>
            </a:endParaRPr>
          </a:p>
          <a:p>
            <a:pPr algn="ctr">
              <a:buFont typeface="Arial" charset="0"/>
              <a:buNone/>
            </a:pPr>
            <a:r>
              <a:rPr lang="en-US" sz="4400" b="1" smtClean="0"/>
              <a:t>Altering Nitrogen Application Timing</a:t>
            </a:r>
          </a:p>
          <a:p>
            <a:pPr algn="ctr">
              <a:buFont typeface="Arial" charset="0"/>
              <a:buNone/>
            </a:pPr>
            <a:r>
              <a:rPr lang="en-US" sz="4400" b="1" smtClean="0">
                <a:solidFill>
                  <a:schemeClr val="hlink"/>
                </a:solidFill>
              </a:rPr>
              <a:t>Edge-of-Field Treatment</a:t>
            </a:r>
            <a:r>
              <a:rPr lang="en-US" sz="4400" b="1" smtClean="0">
                <a:solidFill>
                  <a:schemeClr val="accent2"/>
                </a:solidFill>
              </a:rPr>
              <a:t> </a:t>
            </a:r>
          </a:p>
          <a:p>
            <a:pPr algn="ctr">
              <a:buFont typeface="Arial" charset="0"/>
              <a:buNone/>
            </a:pPr>
            <a:r>
              <a:rPr lang="en-US" sz="4400" b="1" smtClean="0"/>
              <a:t>Optimizing Drainage System</a:t>
            </a:r>
            <a:r>
              <a:rPr lang="en-US" sz="4400" b="1" i="1" smtClean="0">
                <a:solidFill>
                  <a:srgbClr val="FF33CC"/>
                </a:solidFill>
              </a:rPr>
              <a:t> </a:t>
            </a:r>
            <a:endParaRPr lang="en-US" sz="4400" b="1" smtClean="0">
              <a:solidFill>
                <a:srgbClr val="7264DC"/>
              </a:solidFill>
            </a:endParaRPr>
          </a:p>
        </p:txBody>
      </p:sp>
    </p:spTree>
    <p:extLst>
      <p:ext uri="{BB962C8B-B14F-4D97-AF65-F5344CB8AC3E}">
        <p14:creationId xmlns:p14="http://schemas.microsoft.com/office/powerpoint/2010/main" val="194497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302706" y="304800"/>
            <a:ext cx="66792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7200" b="1" dirty="0">
                <a:solidFill>
                  <a:srgbClr val="0000FF"/>
                </a:solidFill>
                <a:latin typeface="Rockwell" pitchFamily="18" charset="0"/>
                <a:cs typeface="Arial" pitchFamily="34" charset="0"/>
              </a:rPr>
              <a:t>Conservation </a:t>
            </a:r>
          </a:p>
          <a:p>
            <a:pPr algn="ctr" eaLnBrk="0" hangingPunct="0"/>
            <a:r>
              <a:rPr lang="en-US" sz="7200" b="1" dirty="0">
                <a:solidFill>
                  <a:srgbClr val="0000FF"/>
                </a:solidFill>
                <a:latin typeface="Rockwell" pitchFamily="18" charset="0"/>
                <a:cs typeface="Arial" pitchFamily="34" charset="0"/>
              </a:rPr>
              <a:t>Drainage</a:t>
            </a:r>
          </a:p>
        </p:txBody>
      </p:sp>
      <p:sp>
        <p:nvSpPr>
          <p:cNvPr id="5" name="Rectangle 12"/>
          <p:cNvSpPr>
            <a:spLocks noChangeArrowheads="1"/>
          </p:cNvSpPr>
          <p:nvPr/>
        </p:nvSpPr>
        <p:spPr bwMode="auto">
          <a:xfrm>
            <a:off x="146528" y="2743200"/>
            <a:ext cx="8991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4800" b="1" dirty="0">
                <a:solidFill>
                  <a:srgbClr val="FF33CC"/>
                </a:solidFill>
                <a:latin typeface="Rockwell Condensed" pitchFamily="18" charset="0"/>
                <a:cs typeface="Arial" pitchFamily="34" charset="0"/>
              </a:rPr>
              <a:t>The optimization of drainage systems for </a:t>
            </a:r>
            <a:r>
              <a:rPr lang="en-US" sz="4800" b="1" dirty="0">
                <a:solidFill>
                  <a:srgbClr val="CC0099"/>
                </a:solidFill>
                <a:latin typeface="Rockwell Condensed" pitchFamily="18" charset="0"/>
                <a:cs typeface="Arial" pitchFamily="34" charset="0"/>
              </a:rPr>
              <a:t>crop production</a:t>
            </a:r>
            <a:r>
              <a:rPr lang="en-US" sz="4800" b="1" dirty="0">
                <a:solidFill>
                  <a:srgbClr val="FF33CC"/>
                </a:solidFill>
                <a:latin typeface="Rockwell Condensed" pitchFamily="18" charset="0"/>
                <a:cs typeface="Arial" pitchFamily="34" charset="0"/>
              </a:rPr>
              <a:t>, </a:t>
            </a:r>
            <a:r>
              <a:rPr lang="en-US" sz="4800" b="1" dirty="0">
                <a:solidFill>
                  <a:srgbClr val="CC00FF"/>
                </a:solidFill>
                <a:latin typeface="Rockwell Condensed" pitchFamily="18" charset="0"/>
                <a:cs typeface="Arial" pitchFamily="34" charset="0"/>
              </a:rPr>
              <a:t>water quality</a:t>
            </a:r>
            <a:r>
              <a:rPr lang="en-US" sz="4800" b="1" dirty="0">
                <a:solidFill>
                  <a:srgbClr val="FF33CC"/>
                </a:solidFill>
                <a:latin typeface="Rockwell Condensed" pitchFamily="18" charset="0"/>
                <a:cs typeface="Arial" pitchFamily="34" charset="0"/>
              </a:rPr>
              <a:t> and </a:t>
            </a:r>
            <a:r>
              <a:rPr lang="en-US" sz="4800" b="1" dirty="0">
                <a:solidFill>
                  <a:srgbClr val="CC0066"/>
                </a:solidFill>
                <a:latin typeface="Rockwell Condensed" pitchFamily="18" charset="0"/>
                <a:cs typeface="Arial" pitchFamily="34" charset="0"/>
              </a:rPr>
              <a:t>water harvesting</a:t>
            </a:r>
            <a:r>
              <a:rPr lang="en-US" sz="4800" b="1" dirty="0">
                <a:solidFill>
                  <a:srgbClr val="FF33CC"/>
                </a:solidFill>
                <a:latin typeface="Rockwell Condensed" pitchFamily="18" charset="0"/>
                <a:cs typeface="Arial" pitchFamily="34" charset="0"/>
              </a:rPr>
              <a:t> benefits </a:t>
            </a:r>
          </a:p>
        </p:txBody>
      </p:sp>
    </p:spTree>
    <p:extLst>
      <p:ext uri="{BB962C8B-B14F-4D97-AF65-F5344CB8AC3E}">
        <p14:creationId xmlns:p14="http://schemas.microsoft.com/office/powerpoint/2010/main" val="65529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52"/>
          <p:cNvPicPr>
            <a:picLocks noChangeAspect="1" noChangeArrowheads="1"/>
          </p:cNvPicPr>
          <p:nvPr/>
        </p:nvPicPr>
        <p:blipFill>
          <a:blip r:embed="rId3">
            <a:extLst>
              <a:ext uri="{28A0092B-C50C-407E-A947-70E740481C1C}">
                <a14:useLocalDpi xmlns:a14="http://schemas.microsoft.com/office/drawing/2010/main" val="0"/>
              </a:ext>
            </a:extLst>
          </a:blip>
          <a:srcRect l="25626" t="22656" r="10001" b="20313"/>
          <a:stretch>
            <a:fillRect/>
          </a:stretch>
        </p:blipFill>
        <p:spPr bwMode="auto">
          <a:xfrm>
            <a:off x="726484" y="990600"/>
            <a:ext cx="7850256"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152400" y="152400"/>
            <a:ext cx="89916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algn="ctr" eaLnBrk="1" hangingPunct="1"/>
            <a:r>
              <a:rPr lang="en-US" sz="4000" b="1" dirty="0" smtClean="0">
                <a:solidFill>
                  <a:srgbClr val="0000FF"/>
                </a:solidFill>
                <a:latin typeface="Rockwell" pitchFamily="18" charset="0"/>
                <a:cs typeface="Arial" charset="0"/>
              </a:rPr>
              <a:t>Conservation Drainage Practices</a:t>
            </a:r>
            <a:endParaRPr lang="en-US" sz="4000" b="1" dirty="0">
              <a:solidFill>
                <a:srgbClr val="0000FF"/>
              </a:solidFill>
              <a:latin typeface="Rockwell" pitchFamily="18" charset="0"/>
              <a:cs typeface="Arial" charset="0"/>
            </a:endParaRPr>
          </a:p>
        </p:txBody>
      </p:sp>
    </p:spTree>
    <p:extLst>
      <p:ext uri="{BB962C8B-B14F-4D97-AF65-F5344CB8AC3E}">
        <p14:creationId xmlns:p14="http://schemas.microsoft.com/office/powerpoint/2010/main" val="3931725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865" y="950392"/>
            <a:ext cx="4157663"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36" y="987424"/>
            <a:ext cx="4157663"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7"/>
          <p:cNvSpPr>
            <a:spLocks noChangeArrowheads="1"/>
          </p:cNvSpPr>
          <p:nvPr/>
        </p:nvSpPr>
        <p:spPr bwMode="auto">
          <a:xfrm>
            <a:off x="374271" y="228601"/>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fontAlgn="base">
              <a:spcBef>
                <a:spcPct val="0"/>
              </a:spcBef>
              <a:spcAft>
                <a:spcPct val="0"/>
              </a:spcAft>
            </a:pPr>
            <a:r>
              <a:rPr lang="en-US" sz="4400" b="1" dirty="0">
                <a:solidFill>
                  <a:srgbClr val="0000FF"/>
                </a:solidFill>
                <a:latin typeface="Rockwell" pitchFamily="18" charset="0"/>
                <a:cs typeface="Arial" charset="0"/>
              </a:rPr>
              <a:t>Drainage Water Management</a:t>
            </a:r>
          </a:p>
        </p:txBody>
      </p:sp>
    </p:spTree>
    <p:extLst>
      <p:ext uri="{BB962C8B-B14F-4D97-AF65-F5344CB8AC3E}">
        <p14:creationId xmlns:p14="http://schemas.microsoft.com/office/powerpoint/2010/main" val="338681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7" name="Rectangle 97"/>
          <p:cNvSpPr>
            <a:spLocks noChangeArrowheads="1"/>
          </p:cNvSpPr>
          <p:nvPr/>
        </p:nvSpPr>
        <p:spPr bwMode="auto">
          <a:xfrm>
            <a:off x="119063" y="803275"/>
            <a:ext cx="8839200" cy="5241925"/>
          </a:xfrm>
          <a:prstGeom prst="rect">
            <a:avLst/>
          </a:prstGeom>
          <a:solidFill>
            <a:srgbClr val="FFFFFF"/>
          </a:solidFill>
          <a:ln w="1651">
            <a:solidFill>
              <a:schemeClr val="bg1"/>
            </a:solidFill>
            <a:miter lim="800000"/>
            <a:headEnd/>
            <a:tailEnd/>
          </a:ln>
        </p:spPr>
        <p:txBody>
          <a:bodyPr/>
          <a:lstStyle/>
          <a:p>
            <a:pPr algn="ctr" eaLnBrk="0" fontAlgn="base" hangingPunct="0">
              <a:spcBef>
                <a:spcPct val="0"/>
              </a:spcBef>
              <a:spcAft>
                <a:spcPct val="0"/>
              </a:spcAft>
            </a:pPr>
            <a:endParaRPr lang="en-US" b="1">
              <a:solidFill>
                <a:srgbClr val="0000FF"/>
              </a:solidFill>
              <a:latin typeface="Comic Sans MS" pitchFamily="66" charset="0"/>
              <a:cs typeface="Arial" charset="0"/>
            </a:endParaRPr>
          </a:p>
        </p:txBody>
      </p:sp>
      <p:sp>
        <p:nvSpPr>
          <p:cNvPr id="30722" name="Rectangle 2"/>
          <p:cNvSpPr>
            <a:spLocks noChangeArrowheads="1"/>
          </p:cNvSpPr>
          <p:nvPr/>
        </p:nvSpPr>
        <p:spPr bwMode="auto">
          <a:xfrm>
            <a:off x="803275" y="2228850"/>
            <a:ext cx="77914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3" name="Line 3"/>
          <p:cNvSpPr>
            <a:spLocks noChangeShapeType="1"/>
          </p:cNvSpPr>
          <p:nvPr/>
        </p:nvSpPr>
        <p:spPr bwMode="auto">
          <a:xfrm>
            <a:off x="803275" y="5765800"/>
            <a:ext cx="7789863"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4" name="Rectangle 4"/>
          <p:cNvSpPr>
            <a:spLocks noChangeArrowheads="1"/>
          </p:cNvSpPr>
          <p:nvPr/>
        </p:nvSpPr>
        <p:spPr bwMode="auto">
          <a:xfrm>
            <a:off x="803275" y="2228850"/>
            <a:ext cx="7791450" cy="3538538"/>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5" name="Line 5"/>
          <p:cNvSpPr>
            <a:spLocks noChangeShapeType="1"/>
          </p:cNvSpPr>
          <p:nvPr/>
        </p:nvSpPr>
        <p:spPr bwMode="auto">
          <a:xfrm>
            <a:off x="803275" y="2228850"/>
            <a:ext cx="1588" cy="35369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6" name="Line 6"/>
          <p:cNvSpPr>
            <a:spLocks noChangeShapeType="1"/>
          </p:cNvSpPr>
          <p:nvPr/>
        </p:nvSpPr>
        <p:spPr bwMode="auto">
          <a:xfrm>
            <a:off x="746125" y="222885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7" name="Line 7"/>
          <p:cNvSpPr>
            <a:spLocks noChangeShapeType="1"/>
          </p:cNvSpPr>
          <p:nvPr/>
        </p:nvSpPr>
        <p:spPr bwMode="auto">
          <a:xfrm>
            <a:off x="746125" y="26209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8" name="Line 8"/>
          <p:cNvSpPr>
            <a:spLocks noChangeShapeType="1"/>
          </p:cNvSpPr>
          <p:nvPr/>
        </p:nvSpPr>
        <p:spPr bwMode="auto">
          <a:xfrm>
            <a:off x="746125" y="3013075"/>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29" name="Line 9"/>
          <p:cNvSpPr>
            <a:spLocks noChangeShapeType="1"/>
          </p:cNvSpPr>
          <p:nvPr/>
        </p:nvSpPr>
        <p:spPr bwMode="auto">
          <a:xfrm>
            <a:off x="746125" y="3405188"/>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0" name="Line 10"/>
          <p:cNvSpPr>
            <a:spLocks noChangeShapeType="1"/>
          </p:cNvSpPr>
          <p:nvPr/>
        </p:nvSpPr>
        <p:spPr bwMode="auto">
          <a:xfrm>
            <a:off x="746125" y="379571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1" name="Line 11"/>
          <p:cNvSpPr>
            <a:spLocks noChangeShapeType="1"/>
          </p:cNvSpPr>
          <p:nvPr/>
        </p:nvSpPr>
        <p:spPr bwMode="auto">
          <a:xfrm>
            <a:off x="746125" y="419735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2" name="Line 12"/>
          <p:cNvSpPr>
            <a:spLocks noChangeShapeType="1"/>
          </p:cNvSpPr>
          <p:nvPr/>
        </p:nvSpPr>
        <p:spPr bwMode="auto">
          <a:xfrm>
            <a:off x="746125" y="45894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3" name="Line 13"/>
          <p:cNvSpPr>
            <a:spLocks noChangeShapeType="1"/>
          </p:cNvSpPr>
          <p:nvPr/>
        </p:nvSpPr>
        <p:spPr bwMode="auto">
          <a:xfrm>
            <a:off x="746125" y="49831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4" name="Line 14"/>
          <p:cNvSpPr>
            <a:spLocks noChangeShapeType="1"/>
          </p:cNvSpPr>
          <p:nvPr/>
        </p:nvSpPr>
        <p:spPr bwMode="auto">
          <a:xfrm>
            <a:off x="746125" y="5373688"/>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5" name="Line 15"/>
          <p:cNvSpPr>
            <a:spLocks noChangeShapeType="1"/>
          </p:cNvSpPr>
          <p:nvPr/>
        </p:nvSpPr>
        <p:spPr bwMode="auto">
          <a:xfrm>
            <a:off x="746125" y="576580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6" name="Line 16"/>
          <p:cNvSpPr>
            <a:spLocks noChangeShapeType="1"/>
          </p:cNvSpPr>
          <p:nvPr/>
        </p:nvSpPr>
        <p:spPr bwMode="auto">
          <a:xfrm>
            <a:off x="803275" y="2228850"/>
            <a:ext cx="7789863"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7" name="Line 17"/>
          <p:cNvSpPr>
            <a:spLocks noChangeShapeType="1"/>
          </p:cNvSpPr>
          <p:nvPr/>
        </p:nvSpPr>
        <p:spPr bwMode="auto">
          <a:xfrm flipV="1">
            <a:off x="803275"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8" name="Line 18"/>
          <p:cNvSpPr>
            <a:spLocks noChangeShapeType="1"/>
          </p:cNvSpPr>
          <p:nvPr/>
        </p:nvSpPr>
        <p:spPr bwMode="auto">
          <a:xfrm flipV="1">
            <a:off x="18653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39" name="Line 19"/>
          <p:cNvSpPr>
            <a:spLocks noChangeShapeType="1"/>
          </p:cNvSpPr>
          <p:nvPr/>
        </p:nvSpPr>
        <p:spPr bwMode="auto">
          <a:xfrm flipV="1">
            <a:off x="292576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0" name="Line 20"/>
          <p:cNvSpPr>
            <a:spLocks noChangeShapeType="1"/>
          </p:cNvSpPr>
          <p:nvPr/>
        </p:nvSpPr>
        <p:spPr bwMode="auto">
          <a:xfrm flipV="1">
            <a:off x="39862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1" name="Line 21"/>
          <p:cNvSpPr>
            <a:spLocks noChangeShapeType="1"/>
          </p:cNvSpPr>
          <p:nvPr/>
        </p:nvSpPr>
        <p:spPr bwMode="auto">
          <a:xfrm flipV="1">
            <a:off x="5048250"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2" name="Line 22"/>
          <p:cNvSpPr>
            <a:spLocks noChangeShapeType="1"/>
          </p:cNvSpPr>
          <p:nvPr/>
        </p:nvSpPr>
        <p:spPr bwMode="auto">
          <a:xfrm flipV="1">
            <a:off x="61071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3" name="Line 23"/>
          <p:cNvSpPr>
            <a:spLocks noChangeShapeType="1"/>
          </p:cNvSpPr>
          <p:nvPr/>
        </p:nvSpPr>
        <p:spPr bwMode="auto">
          <a:xfrm flipV="1">
            <a:off x="7169150"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4" name="Line 24"/>
          <p:cNvSpPr>
            <a:spLocks noChangeShapeType="1"/>
          </p:cNvSpPr>
          <p:nvPr/>
        </p:nvSpPr>
        <p:spPr bwMode="auto">
          <a:xfrm flipV="1">
            <a:off x="8231188"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49" name="Rectangle 29"/>
          <p:cNvSpPr>
            <a:spLocks noChangeArrowheads="1"/>
          </p:cNvSpPr>
          <p:nvPr/>
        </p:nvSpPr>
        <p:spPr bwMode="auto">
          <a:xfrm>
            <a:off x="555625" y="2112963"/>
            <a:ext cx="2016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51" name="Rectangle 31"/>
          <p:cNvSpPr>
            <a:spLocks noChangeArrowheads="1"/>
          </p:cNvSpPr>
          <p:nvPr/>
        </p:nvSpPr>
        <p:spPr bwMode="auto">
          <a:xfrm>
            <a:off x="555625" y="2506663"/>
            <a:ext cx="2016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53" name="Rectangle 33"/>
          <p:cNvSpPr>
            <a:spLocks noChangeArrowheads="1"/>
          </p:cNvSpPr>
          <p:nvPr/>
        </p:nvSpPr>
        <p:spPr bwMode="auto">
          <a:xfrm>
            <a:off x="450850" y="2898775"/>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55" name="Rectangle 35"/>
          <p:cNvSpPr>
            <a:spLocks noChangeArrowheads="1"/>
          </p:cNvSpPr>
          <p:nvPr/>
        </p:nvSpPr>
        <p:spPr bwMode="auto">
          <a:xfrm>
            <a:off x="450850" y="328930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57" name="Rectangle 37"/>
          <p:cNvSpPr>
            <a:spLocks noChangeArrowheads="1"/>
          </p:cNvSpPr>
          <p:nvPr/>
        </p:nvSpPr>
        <p:spPr bwMode="auto">
          <a:xfrm>
            <a:off x="450850" y="3681413"/>
            <a:ext cx="307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59" name="Rectangle 39"/>
          <p:cNvSpPr>
            <a:spLocks noChangeArrowheads="1"/>
          </p:cNvSpPr>
          <p:nvPr/>
        </p:nvSpPr>
        <p:spPr bwMode="auto">
          <a:xfrm>
            <a:off x="450850" y="408305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61" name="Rectangle 41"/>
          <p:cNvSpPr>
            <a:spLocks noChangeArrowheads="1"/>
          </p:cNvSpPr>
          <p:nvPr/>
        </p:nvSpPr>
        <p:spPr bwMode="auto">
          <a:xfrm>
            <a:off x="450850" y="447675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63" name="Rectangle 43"/>
          <p:cNvSpPr>
            <a:spLocks noChangeArrowheads="1"/>
          </p:cNvSpPr>
          <p:nvPr/>
        </p:nvSpPr>
        <p:spPr bwMode="auto">
          <a:xfrm>
            <a:off x="450850" y="4867275"/>
            <a:ext cx="307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65" name="Rectangle 45"/>
          <p:cNvSpPr>
            <a:spLocks noChangeArrowheads="1"/>
          </p:cNvSpPr>
          <p:nvPr/>
        </p:nvSpPr>
        <p:spPr bwMode="auto">
          <a:xfrm>
            <a:off x="450850" y="5259388"/>
            <a:ext cx="307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67" name="Rectangle 47"/>
          <p:cNvSpPr>
            <a:spLocks noChangeArrowheads="1"/>
          </p:cNvSpPr>
          <p:nvPr/>
        </p:nvSpPr>
        <p:spPr bwMode="auto">
          <a:xfrm>
            <a:off x="450850" y="5649913"/>
            <a:ext cx="307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69" name="Rectangle 49"/>
          <p:cNvSpPr>
            <a:spLocks noChangeArrowheads="1"/>
          </p:cNvSpPr>
          <p:nvPr/>
        </p:nvSpPr>
        <p:spPr bwMode="auto">
          <a:xfrm>
            <a:off x="565150" y="1825625"/>
            <a:ext cx="576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71" name="Rectangle 51"/>
          <p:cNvSpPr>
            <a:spLocks noChangeArrowheads="1"/>
          </p:cNvSpPr>
          <p:nvPr/>
        </p:nvSpPr>
        <p:spPr bwMode="auto">
          <a:xfrm>
            <a:off x="1625600" y="1825625"/>
            <a:ext cx="576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73" name="Rectangle 53"/>
          <p:cNvSpPr>
            <a:spLocks noChangeArrowheads="1"/>
          </p:cNvSpPr>
          <p:nvPr/>
        </p:nvSpPr>
        <p:spPr bwMode="auto">
          <a:xfrm>
            <a:off x="2790825" y="1825625"/>
            <a:ext cx="365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75" name="Rectangle 55"/>
          <p:cNvSpPr>
            <a:spLocks noChangeArrowheads="1"/>
          </p:cNvSpPr>
          <p:nvPr/>
        </p:nvSpPr>
        <p:spPr bwMode="auto">
          <a:xfrm>
            <a:off x="3805238"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77" name="Rectangle 57"/>
          <p:cNvSpPr>
            <a:spLocks noChangeArrowheads="1"/>
          </p:cNvSpPr>
          <p:nvPr/>
        </p:nvSpPr>
        <p:spPr bwMode="auto">
          <a:xfrm>
            <a:off x="4865688"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79" name="Rectangle 59"/>
          <p:cNvSpPr>
            <a:spLocks noChangeArrowheads="1"/>
          </p:cNvSpPr>
          <p:nvPr/>
        </p:nvSpPr>
        <p:spPr bwMode="auto">
          <a:xfrm>
            <a:off x="5973763" y="1825625"/>
            <a:ext cx="365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81" name="Rectangle 61"/>
          <p:cNvSpPr>
            <a:spLocks noChangeArrowheads="1"/>
          </p:cNvSpPr>
          <p:nvPr/>
        </p:nvSpPr>
        <p:spPr bwMode="auto">
          <a:xfrm>
            <a:off x="6988175"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83" name="Rectangle 63"/>
          <p:cNvSpPr>
            <a:spLocks noChangeArrowheads="1"/>
          </p:cNvSpPr>
          <p:nvPr/>
        </p:nvSpPr>
        <p:spPr bwMode="auto">
          <a:xfrm>
            <a:off x="7989888" y="1825625"/>
            <a:ext cx="5762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85" name="Rectangle 65"/>
          <p:cNvSpPr>
            <a:spLocks noChangeArrowheads="1"/>
          </p:cNvSpPr>
          <p:nvPr/>
        </p:nvSpPr>
        <p:spPr bwMode="auto">
          <a:xfrm>
            <a:off x="4587875" y="1522413"/>
            <a:ext cx="4810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0788" name="Group 68"/>
          <p:cNvGrpSpPr>
            <a:grpSpLocks/>
          </p:cNvGrpSpPr>
          <p:nvPr/>
        </p:nvGrpSpPr>
        <p:grpSpPr bwMode="auto">
          <a:xfrm>
            <a:off x="852488" y="2630488"/>
            <a:ext cx="2857500" cy="2773362"/>
            <a:chOff x="537" y="1657"/>
            <a:chExt cx="1800" cy="1747"/>
          </a:xfrm>
        </p:grpSpPr>
        <p:sp>
          <p:nvSpPr>
            <p:cNvPr id="30903" name="Rectangle 69"/>
            <p:cNvSpPr>
              <a:spLocks noChangeArrowheads="1"/>
            </p:cNvSpPr>
            <p:nvPr/>
          </p:nvSpPr>
          <p:spPr bwMode="auto">
            <a:xfrm>
              <a:off x="2315" y="1668"/>
              <a:ext cx="22" cy="173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0904" name="Group 70"/>
            <p:cNvGrpSpPr>
              <a:grpSpLocks/>
            </p:cNvGrpSpPr>
            <p:nvPr/>
          </p:nvGrpSpPr>
          <p:grpSpPr bwMode="auto">
            <a:xfrm>
              <a:off x="537" y="1657"/>
              <a:ext cx="1789" cy="22"/>
              <a:chOff x="537" y="1657"/>
              <a:chExt cx="1789" cy="22"/>
            </a:xfrm>
          </p:grpSpPr>
          <p:sp>
            <p:nvSpPr>
              <p:cNvPr id="30905" name="Rectangle 71"/>
              <p:cNvSpPr>
                <a:spLocks noChangeArrowheads="1"/>
              </p:cNvSpPr>
              <p:nvPr/>
            </p:nvSpPr>
            <p:spPr bwMode="auto">
              <a:xfrm>
                <a:off x="537" y="1657"/>
                <a:ext cx="175"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06" name="Rectangle 72"/>
              <p:cNvSpPr>
                <a:spLocks noChangeArrowheads="1"/>
              </p:cNvSpPr>
              <p:nvPr/>
            </p:nvSpPr>
            <p:spPr bwMode="auto">
              <a:xfrm>
                <a:off x="778" y="1657"/>
                <a:ext cx="176"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07" name="Rectangle 73"/>
              <p:cNvSpPr>
                <a:spLocks noChangeArrowheads="1"/>
              </p:cNvSpPr>
              <p:nvPr/>
            </p:nvSpPr>
            <p:spPr bwMode="auto">
              <a:xfrm>
                <a:off x="1019" y="1657"/>
                <a:ext cx="176"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08" name="Rectangle 74"/>
              <p:cNvSpPr>
                <a:spLocks noChangeArrowheads="1"/>
              </p:cNvSpPr>
              <p:nvPr/>
            </p:nvSpPr>
            <p:spPr bwMode="auto">
              <a:xfrm>
                <a:off x="1261" y="1657"/>
                <a:ext cx="175"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09" name="Rectangle 75"/>
              <p:cNvSpPr>
                <a:spLocks noChangeArrowheads="1"/>
              </p:cNvSpPr>
              <p:nvPr/>
            </p:nvSpPr>
            <p:spPr bwMode="auto">
              <a:xfrm>
                <a:off x="1502" y="1657"/>
                <a:ext cx="175"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10" name="Rectangle 76"/>
              <p:cNvSpPr>
                <a:spLocks noChangeArrowheads="1"/>
              </p:cNvSpPr>
              <p:nvPr/>
            </p:nvSpPr>
            <p:spPr bwMode="auto">
              <a:xfrm>
                <a:off x="1743" y="1657"/>
                <a:ext cx="175"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11" name="Rectangle 77"/>
              <p:cNvSpPr>
                <a:spLocks noChangeArrowheads="1"/>
              </p:cNvSpPr>
              <p:nvPr/>
            </p:nvSpPr>
            <p:spPr bwMode="auto">
              <a:xfrm>
                <a:off x="1984" y="1657"/>
                <a:ext cx="175"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912" name="Rectangle 78"/>
              <p:cNvSpPr>
                <a:spLocks noChangeArrowheads="1"/>
              </p:cNvSpPr>
              <p:nvPr/>
            </p:nvSpPr>
            <p:spPr bwMode="auto">
              <a:xfrm>
                <a:off x="2225" y="1657"/>
                <a:ext cx="101" cy="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grpSp>
      <p:sp>
        <p:nvSpPr>
          <p:cNvPr id="30789" name="Rectangle 79"/>
          <p:cNvSpPr>
            <a:spLocks noChangeArrowheads="1"/>
          </p:cNvSpPr>
          <p:nvPr/>
        </p:nvSpPr>
        <p:spPr bwMode="auto">
          <a:xfrm>
            <a:off x="3692525" y="5386388"/>
            <a:ext cx="668338" cy="34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791" name="Rectangle 81"/>
          <p:cNvSpPr>
            <a:spLocks noChangeArrowheads="1"/>
          </p:cNvSpPr>
          <p:nvPr/>
        </p:nvSpPr>
        <p:spPr bwMode="auto">
          <a:xfrm rot="-5400000">
            <a:off x="8027005" y="4049209"/>
            <a:ext cx="6957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C00000"/>
                </a:solidFill>
                <a:latin typeface="Arial Narrow" pitchFamily="34" charset="0"/>
                <a:cs typeface="Arial" charset="0"/>
              </a:rPr>
              <a:t>Harvest</a:t>
            </a:r>
            <a:endParaRPr lang="en-US" dirty="0">
              <a:solidFill>
                <a:srgbClr val="C00000"/>
              </a:solidFill>
              <a:latin typeface="Arial Narrow" pitchFamily="34" charset="0"/>
              <a:cs typeface="Arial" charset="0"/>
            </a:endParaRPr>
          </a:p>
        </p:txBody>
      </p:sp>
      <p:pic>
        <p:nvPicPr>
          <p:cNvPr id="30792"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796" y="2312987"/>
            <a:ext cx="1985963"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3" name="Rectangle 83"/>
          <p:cNvSpPr>
            <a:spLocks noChangeArrowheads="1"/>
          </p:cNvSpPr>
          <p:nvPr/>
        </p:nvSpPr>
        <p:spPr bwMode="auto">
          <a:xfrm>
            <a:off x="1103313" y="3482975"/>
            <a:ext cx="188436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01" name="Rectangle 91"/>
          <p:cNvSpPr>
            <a:spLocks noChangeArrowheads="1"/>
          </p:cNvSpPr>
          <p:nvPr/>
        </p:nvSpPr>
        <p:spPr bwMode="auto">
          <a:xfrm>
            <a:off x="4945063" y="4735513"/>
            <a:ext cx="295433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04" name="Rectangle 94"/>
          <p:cNvSpPr>
            <a:spLocks noChangeArrowheads="1"/>
          </p:cNvSpPr>
          <p:nvPr/>
        </p:nvSpPr>
        <p:spPr bwMode="auto">
          <a:xfrm>
            <a:off x="5280025" y="3482975"/>
            <a:ext cx="29543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08" name="Rectangle 98"/>
          <p:cNvSpPr>
            <a:spLocks noChangeArrowheads="1"/>
          </p:cNvSpPr>
          <p:nvPr/>
        </p:nvSpPr>
        <p:spPr bwMode="auto">
          <a:xfrm>
            <a:off x="803275" y="2228850"/>
            <a:ext cx="77914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09" name="Line 99"/>
          <p:cNvSpPr>
            <a:spLocks noChangeShapeType="1"/>
          </p:cNvSpPr>
          <p:nvPr/>
        </p:nvSpPr>
        <p:spPr bwMode="auto">
          <a:xfrm>
            <a:off x="803275" y="5765800"/>
            <a:ext cx="7789863"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0" name="Rectangle 100"/>
          <p:cNvSpPr>
            <a:spLocks noChangeArrowheads="1"/>
          </p:cNvSpPr>
          <p:nvPr/>
        </p:nvSpPr>
        <p:spPr bwMode="auto">
          <a:xfrm>
            <a:off x="803275" y="2228850"/>
            <a:ext cx="7791450" cy="3538538"/>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1" name="Line 101"/>
          <p:cNvSpPr>
            <a:spLocks noChangeShapeType="1"/>
          </p:cNvSpPr>
          <p:nvPr/>
        </p:nvSpPr>
        <p:spPr bwMode="auto">
          <a:xfrm>
            <a:off x="803275" y="2228850"/>
            <a:ext cx="1588" cy="35369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2" name="Line 102"/>
          <p:cNvSpPr>
            <a:spLocks noChangeShapeType="1"/>
          </p:cNvSpPr>
          <p:nvPr/>
        </p:nvSpPr>
        <p:spPr bwMode="auto">
          <a:xfrm>
            <a:off x="746125" y="222885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3" name="Line 103"/>
          <p:cNvSpPr>
            <a:spLocks noChangeShapeType="1"/>
          </p:cNvSpPr>
          <p:nvPr/>
        </p:nvSpPr>
        <p:spPr bwMode="auto">
          <a:xfrm>
            <a:off x="746125" y="26209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4" name="Line 104"/>
          <p:cNvSpPr>
            <a:spLocks noChangeShapeType="1"/>
          </p:cNvSpPr>
          <p:nvPr/>
        </p:nvSpPr>
        <p:spPr bwMode="auto">
          <a:xfrm>
            <a:off x="746125" y="3013075"/>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5" name="Line 105"/>
          <p:cNvSpPr>
            <a:spLocks noChangeShapeType="1"/>
          </p:cNvSpPr>
          <p:nvPr/>
        </p:nvSpPr>
        <p:spPr bwMode="auto">
          <a:xfrm>
            <a:off x="746125" y="3405188"/>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6" name="Line 106"/>
          <p:cNvSpPr>
            <a:spLocks noChangeShapeType="1"/>
          </p:cNvSpPr>
          <p:nvPr/>
        </p:nvSpPr>
        <p:spPr bwMode="auto">
          <a:xfrm>
            <a:off x="746125" y="379571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7" name="Line 107"/>
          <p:cNvSpPr>
            <a:spLocks noChangeShapeType="1"/>
          </p:cNvSpPr>
          <p:nvPr/>
        </p:nvSpPr>
        <p:spPr bwMode="auto">
          <a:xfrm>
            <a:off x="746125" y="419735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8" name="Line 108"/>
          <p:cNvSpPr>
            <a:spLocks noChangeShapeType="1"/>
          </p:cNvSpPr>
          <p:nvPr/>
        </p:nvSpPr>
        <p:spPr bwMode="auto">
          <a:xfrm>
            <a:off x="746125" y="45894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19" name="Line 109"/>
          <p:cNvSpPr>
            <a:spLocks noChangeShapeType="1"/>
          </p:cNvSpPr>
          <p:nvPr/>
        </p:nvSpPr>
        <p:spPr bwMode="auto">
          <a:xfrm>
            <a:off x="746125" y="4983163"/>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0" name="Line 110"/>
          <p:cNvSpPr>
            <a:spLocks noChangeShapeType="1"/>
          </p:cNvSpPr>
          <p:nvPr/>
        </p:nvSpPr>
        <p:spPr bwMode="auto">
          <a:xfrm>
            <a:off x="746125" y="5373688"/>
            <a:ext cx="571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1" name="Line 111"/>
          <p:cNvSpPr>
            <a:spLocks noChangeShapeType="1"/>
          </p:cNvSpPr>
          <p:nvPr/>
        </p:nvSpPr>
        <p:spPr bwMode="auto">
          <a:xfrm>
            <a:off x="746125" y="5765800"/>
            <a:ext cx="57150"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2" name="Line 112"/>
          <p:cNvSpPr>
            <a:spLocks noChangeShapeType="1"/>
          </p:cNvSpPr>
          <p:nvPr/>
        </p:nvSpPr>
        <p:spPr bwMode="auto">
          <a:xfrm>
            <a:off x="886012" y="2228850"/>
            <a:ext cx="7789863"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3" name="Line 113"/>
          <p:cNvSpPr>
            <a:spLocks noChangeShapeType="1"/>
          </p:cNvSpPr>
          <p:nvPr/>
        </p:nvSpPr>
        <p:spPr bwMode="auto">
          <a:xfrm flipV="1">
            <a:off x="803275"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4" name="Line 114"/>
          <p:cNvSpPr>
            <a:spLocks noChangeShapeType="1"/>
          </p:cNvSpPr>
          <p:nvPr/>
        </p:nvSpPr>
        <p:spPr bwMode="auto">
          <a:xfrm flipV="1">
            <a:off x="18653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5" name="Line 115"/>
          <p:cNvSpPr>
            <a:spLocks noChangeShapeType="1"/>
          </p:cNvSpPr>
          <p:nvPr/>
        </p:nvSpPr>
        <p:spPr bwMode="auto">
          <a:xfrm flipV="1">
            <a:off x="292576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6" name="Line 116"/>
          <p:cNvSpPr>
            <a:spLocks noChangeShapeType="1"/>
          </p:cNvSpPr>
          <p:nvPr/>
        </p:nvSpPr>
        <p:spPr bwMode="auto">
          <a:xfrm flipV="1">
            <a:off x="39862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7" name="Line 117"/>
          <p:cNvSpPr>
            <a:spLocks noChangeShapeType="1"/>
          </p:cNvSpPr>
          <p:nvPr/>
        </p:nvSpPr>
        <p:spPr bwMode="auto">
          <a:xfrm flipV="1">
            <a:off x="5048250"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8" name="Line 118"/>
          <p:cNvSpPr>
            <a:spLocks noChangeShapeType="1"/>
          </p:cNvSpPr>
          <p:nvPr/>
        </p:nvSpPr>
        <p:spPr bwMode="auto">
          <a:xfrm flipV="1">
            <a:off x="6107113"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29" name="Line 119"/>
          <p:cNvSpPr>
            <a:spLocks noChangeShapeType="1"/>
          </p:cNvSpPr>
          <p:nvPr/>
        </p:nvSpPr>
        <p:spPr bwMode="auto">
          <a:xfrm flipV="1">
            <a:off x="7169150" y="2170113"/>
            <a:ext cx="1588"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30" name="Line 120"/>
          <p:cNvSpPr>
            <a:spLocks noChangeShapeType="1"/>
          </p:cNvSpPr>
          <p:nvPr/>
        </p:nvSpPr>
        <p:spPr bwMode="auto">
          <a:xfrm flipV="1">
            <a:off x="8231188" y="2170113"/>
            <a:ext cx="1587" cy="5873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35" name="Rectangle 125"/>
          <p:cNvSpPr>
            <a:spLocks noChangeArrowheads="1"/>
          </p:cNvSpPr>
          <p:nvPr/>
        </p:nvSpPr>
        <p:spPr bwMode="auto">
          <a:xfrm>
            <a:off x="555625" y="2112963"/>
            <a:ext cx="2016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37" name="Rectangle 127"/>
          <p:cNvSpPr>
            <a:spLocks noChangeArrowheads="1"/>
          </p:cNvSpPr>
          <p:nvPr/>
        </p:nvSpPr>
        <p:spPr bwMode="auto">
          <a:xfrm>
            <a:off x="555625" y="2506663"/>
            <a:ext cx="2016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39" name="Rectangle 129"/>
          <p:cNvSpPr>
            <a:spLocks noChangeArrowheads="1"/>
          </p:cNvSpPr>
          <p:nvPr/>
        </p:nvSpPr>
        <p:spPr bwMode="auto">
          <a:xfrm>
            <a:off x="450850" y="2898775"/>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41" name="Rectangle 131"/>
          <p:cNvSpPr>
            <a:spLocks noChangeArrowheads="1"/>
          </p:cNvSpPr>
          <p:nvPr/>
        </p:nvSpPr>
        <p:spPr bwMode="auto">
          <a:xfrm>
            <a:off x="450850" y="328930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43" name="Rectangle 133"/>
          <p:cNvSpPr>
            <a:spLocks noChangeArrowheads="1"/>
          </p:cNvSpPr>
          <p:nvPr/>
        </p:nvSpPr>
        <p:spPr bwMode="auto">
          <a:xfrm>
            <a:off x="450850" y="3681413"/>
            <a:ext cx="307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45" name="Rectangle 135"/>
          <p:cNvSpPr>
            <a:spLocks noChangeArrowheads="1"/>
          </p:cNvSpPr>
          <p:nvPr/>
        </p:nvSpPr>
        <p:spPr bwMode="auto">
          <a:xfrm>
            <a:off x="450850" y="408305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47" name="Rectangle 137"/>
          <p:cNvSpPr>
            <a:spLocks noChangeArrowheads="1"/>
          </p:cNvSpPr>
          <p:nvPr/>
        </p:nvSpPr>
        <p:spPr bwMode="auto">
          <a:xfrm>
            <a:off x="450850" y="4476750"/>
            <a:ext cx="307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49" name="Rectangle 139"/>
          <p:cNvSpPr>
            <a:spLocks noChangeArrowheads="1"/>
          </p:cNvSpPr>
          <p:nvPr/>
        </p:nvSpPr>
        <p:spPr bwMode="auto">
          <a:xfrm>
            <a:off x="450850" y="4867275"/>
            <a:ext cx="307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51" name="Rectangle 141"/>
          <p:cNvSpPr>
            <a:spLocks noChangeArrowheads="1"/>
          </p:cNvSpPr>
          <p:nvPr/>
        </p:nvSpPr>
        <p:spPr bwMode="auto">
          <a:xfrm>
            <a:off x="450850" y="5259388"/>
            <a:ext cx="307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53" name="Rectangle 143"/>
          <p:cNvSpPr>
            <a:spLocks noChangeArrowheads="1"/>
          </p:cNvSpPr>
          <p:nvPr/>
        </p:nvSpPr>
        <p:spPr bwMode="auto">
          <a:xfrm>
            <a:off x="478536" y="5472804"/>
            <a:ext cx="307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4" name="Group 3"/>
          <p:cNvGrpSpPr/>
          <p:nvPr/>
        </p:nvGrpSpPr>
        <p:grpSpPr>
          <a:xfrm>
            <a:off x="473210" y="2103793"/>
            <a:ext cx="226938" cy="3716982"/>
            <a:chOff x="493239" y="2120900"/>
            <a:chExt cx="226938" cy="3716982"/>
          </a:xfrm>
        </p:grpSpPr>
        <p:sp>
          <p:nvSpPr>
            <p:cNvPr id="30836" name="Rectangle 126"/>
            <p:cNvSpPr>
              <a:spLocks noChangeArrowheads="1"/>
            </p:cNvSpPr>
            <p:nvPr/>
          </p:nvSpPr>
          <p:spPr bwMode="auto">
            <a:xfrm>
              <a:off x="612775" y="212090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a:solidFill>
                    <a:srgbClr val="0000FF"/>
                  </a:solidFill>
                  <a:latin typeface="Arial" charset="0"/>
                  <a:cs typeface="Arial" charset="0"/>
                </a:rPr>
                <a:t>0</a:t>
              </a:r>
              <a:endParaRPr lang="en-US" dirty="0">
                <a:solidFill>
                  <a:srgbClr val="0000FF"/>
                </a:solidFill>
                <a:latin typeface="Arial" charset="0"/>
                <a:cs typeface="Arial" charset="0"/>
              </a:endParaRPr>
            </a:p>
          </p:txBody>
        </p:sp>
        <p:sp>
          <p:nvSpPr>
            <p:cNvPr id="30838" name="Rectangle 128"/>
            <p:cNvSpPr>
              <a:spLocks noChangeArrowheads="1"/>
            </p:cNvSpPr>
            <p:nvPr/>
          </p:nvSpPr>
          <p:spPr bwMode="auto">
            <a:xfrm>
              <a:off x="612776" y="2514600"/>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6</a:t>
              </a:r>
              <a:endParaRPr lang="en-US" dirty="0">
                <a:solidFill>
                  <a:srgbClr val="0000FF"/>
                </a:solidFill>
                <a:latin typeface="Arial" charset="0"/>
                <a:cs typeface="Arial" charset="0"/>
              </a:endParaRPr>
            </a:p>
          </p:txBody>
        </p:sp>
        <p:sp>
          <p:nvSpPr>
            <p:cNvPr id="30840" name="Rectangle 130"/>
            <p:cNvSpPr>
              <a:spLocks noChangeArrowheads="1"/>
            </p:cNvSpPr>
            <p:nvPr/>
          </p:nvSpPr>
          <p:spPr bwMode="auto">
            <a:xfrm>
              <a:off x="505374" y="2905125"/>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12</a:t>
              </a:r>
              <a:endParaRPr lang="en-US" dirty="0">
                <a:solidFill>
                  <a:srgbClr val="0000FF"/>
                </a:solidFill>
                <a:latin typeface="Arial" charset="0"/>
                <a:cs typeface="Arial" charset="0"/>
              </a:endParaRPr>
            </a:p>
          </p:txBody>
        </p:sp>
        <p:sp>
          <p:nvSpPr>
            <p:cNvPr id="30842" name="Rectangle 132"/>
            <p:cNvSpPr>
              <a:spLocks noChangeArrowheads="1"/>
            </p:cNvSpPr>
            <p:nvPr/>
          </p:nvSpPr>
          <p:spPr bwMode="auto">
            <a:xfrm>
              <a:off x="505374" y="3297238"/>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18</a:t>
              </a:r>
              <a:endParaRPr lang="en-US" dirty="0">
                <a:solidFill>
                  <a:srgbClr val="0000FF"/>
                </a:solidFill>
                <a:latin typeface="Arial" charset="0"/>
                <a:cs typeface="Arial" charset="0"/>
              </a:endParaRPr>
            </a:p>
          </p:txBody>
        </p:sp>
        <p:sp>
          <p:nvSpPr>
            <p:cNvPr id="30844" name="Rectangle 134"/>
            <p:cNvSpPr>
              <a:spLocks noChangeArrowheads="1"/>
            </p:cNvSpPr>
            <p:nvPr/>
          </p:nvSpPr>
          <p:spPr bwMode="auto">
            <a:xfrm>
              <a:off x="505374" y="3687763"/>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24</a:t>
              </a:r>
              <a:endParaRPr lang="en-US" dirty="0">
                <a:solidFill>
                  <a:srgbClr val="0000FF"/>
                </a:solidFill>
                <a:latin typeface="Arial" charset="0"/>
                <a:cs typeface="Arial" charset="0"/>
              </a:endParaRPr>
            </a:p>
          </p:txBody>
        </p:sp>
        <p:sp>
          <p:nvSpPr>
            <p:cNvPr id="30846" name="Rectangle 136"/>
            <p:cNvSpPr>
              <a:spLocks noChangeArrowheads="1"/>
            </p:cNvSpPr>
            <p:nvPr/>
          </p:nvSpPr>
          <p:spPr bwMode="auto">
            <a:xfrm>
              <a:off x="505374" y="4089400"/>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30</a:t>
              </a:r>
              <a:endParaRPr lang="en-US" dirty="0">
                <a:solidFill>
                  <a:srgbClr val="0000FF"/>
                </a:solidFill>
                <a:latin typeface="Arial" charset="0"/>
                <a:cs typeface="Arial" charset="0"/>
              </a:endParaRPr>
            </a:p>
          </p:txBody>
        </p:sp>
        <p:sp>
          <p:nvSpPr>
            <p:cNvPr id="30848" name="Rectangle 138"/>
            <p:cNvSpPr>
              <a:spLocks noChangeArrowheads="1"/>
            </p:cNvSpPr>
            <p:nvPr/>
          </p:nvSpPr>
          <p:spPr bwMode="auto">
            <a:xfrm>
              <a:off x="505374" y="4495800"/>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36</a:t>
              </a:r>
              <a:endParaRPr lang="en-US" dirty="0">
                <a:solidFill>
                  <a:srgbClr val="0000FF"/>
                </a:solidFill>
                <a:latin typeface="Arial" charset="0"/>
                <a:cs typeface="Arial" charset="0"/>
              </a:endParaRPr>
            </a:p>
          </p:txBody>
        </p:sp>
        <p:sp>
          <p:nvSpPr>
            <p:cNvPr id="30850" name="Rectangle 140"/>
            <p:cNvSpPr>
              <a:spLocks noChangeArrowheads="1"/>
            </p:cNvSpPr>
            <p:nvPr/>
          </p:nvSpPr>
          <p:spPr bwMode="auto">
            <a:xfrm>
              <a:off x="505374" y="4876800"/>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42</a:t>
              </a:r>
              <a:endParaRPr lang="en-US" dirty="0">
                <a:solidFill>
                  <a:srgbClr val="0000FF"/>
                </a:solidFill>
                <a:latin typeface="Arial" charset="0"/>
                <a:cs typeface="Arial" charset="0"/>
              </a:endParaRPr>
            </a:p>
          </p:txBody>
        </p:sp>
        <p:sp>
          <p:nvSpPr>
            <p:cNvPr id="30852" name="Rectangle 142"/>
            <p:cNvSpPr>
              <a:spLocks noChangeArrowheads="1"/>
            </p:cNvSpPr>
            <p:nvPr/>
          </p:nvSpPr>
          <p:spPr bwMode="auto">
            <a:xfrm>
              <a:off x="505374" y="5257800"/>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48</a:t>
              </a:r>
              <a:endParaRPr lang="en-US" dirty="0">
                <a:solidFill>
                  <a:srgbClr val="0000FF"/>
                </a:solidFill>
                <a:latin typeface="Arial" charset="0"/>
                <a:cs typeface="Arial" charset="0"/>
              </a:endParaRPr>
            </a:p>
          </p:txBody>
        </p:sp>
        <p:sp>
          <p:nvSpPr>
            <p:cNvPr id="30854" name="Rectangle 144"/>
            <p:cNvSpPr>
              <a:spLocks noChangeArrowheads="1"/>
            </p:cNvSpPr>
            <p:nvPr/>
          </p:nvSpPr>
          <p:spPr bwMode="auto">
            <a:xfrm>
              <a:off x="493239" y="5607050"/>
              <a:ext cx="2148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500" b="1" dirty="0" smtClean="0">
                  <a:solidFill>
                    <a:srgbClr val="0000FF"/>
                  </a:solidFill>
                  <a:latin typeface="Arial" charset="0"/>
                  <a:cs typeface="Arial" charset="0"/>
                </a:rPr>
                <a:t>54</a:t>
              </a:r>
              <a:endParaRPr lang="en-US" dirty="0">
                <a:solidFill>
                  <a:srgbClr val="0000FF"/>
                </a:solidFill>
                <a:latin typeface="Arial" charset="0"/>
                <a:cs typeface="Arial" charset="0"/>
              </a:endParaRPr>
            </a:p>
          </p:txBody>
        </p:sp>
      </p:grpSp>
      <p:sp>
        <p:nvSpPr>
          <p:cNvPr id="30855" name="Rectangle 145"/>
          <p:cNvSpPr>
            <a:spLocks noChangeArrowheads="1"/>
          </p:cNvSpPr>
          <p:nvPr/>
        </p:nvSpPr>
        <p:spPr bwMode="auto">
          <a:xfrm>
            <a:off x="565150" y="1825625"/>
            <a:ext cx="576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57" name="Rectangle 147"/>
          <p:cNvSpPr>
            <a:spLocks noChangeArrowheads="1"/>
          </p:cNvSpPr>
          <p:nvPr/>
        </p:nvSpPr>
        <p:spPr bwMode="auto">
          <a:xfrm>
            <a:off x="1625600" y="1825625"/>
            <a:ext cx="576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59" name="Rectangle 149"/>
          <p:cNvSpPr>
            <a:spLocks noChangeArrowheads="1"/>
          </p:cNvSpPr>
          <p:nvPr/>
        </p:nvSpPr>
        <p:spPr bwMode="auto">
          <a:xfrm>
            <a:off x="2790825" y="1825625"/>
            <a:ext cx="365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61" name="Rectangle 151"/>
          <p:cNvSpPr>
            <a:spLocks noChangeArrowheads="1"/>
          </p:cNvSpPr>
          <p:nvPr/>
        </p:nvSpPr>
        <p:spPr bwMode="auto">
          <a:xfrm>
            <a:off x="3805238"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63" name="Rectangle 153"/>
          <p:cNvSpPr>
            <a:spLocks noChangeArrowheads="1"/>
          </p:cNvSpPr>
          <p:nvPr/>
        </p:nvSpPr>
        <p:spPr bwMode="auto">
          <a:xfrm>
            <a:off x="4865688"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65" name="Rectangle 155"/>
          <p:cNvSpPr>
            <a:spLocks noChangeArrowheads="1"/>
          </p:cNvSpPr>
          <p:nvPr/>
        </p:nvSpPr>
        <p:spPr bwMode="auto">
          <a:xfrm>
            <a:off x="5973763" y="1825625"/>
            <a:ext cx="365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67" name="Rectangle 157"/>
          <p:cNvSpPr>
            <a:spLocks noChangeArrowheads="1"/>
          </p:cNvSpPr>
          <p:nvPr/>
        </p:nvSpPr>
        <p:spPr bwMode="auto">
          <a:xfrm>
            <a:off x="6988175" y="1825625"/>
            <a:ext cx="469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69" name="Rectangle 159"/>
          <p:cNvSpPr>
            <a:spLocks noChangeArrowheads="1"/>
          </p:cNvSpPr>
          <p:nvPr/>
        </p:nvSpPr>
        <p:spPr bwMode="auto">
          <a:xfrm>
            <a:off x="7989888" y="1825625"/>
            <a:ext cx="5762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 name="Group 2"/>
          <p:cNvGrpSpPr/>
          <p:nvPr/>
        </p:nvGrpSpPr>
        <p:grpSpPr>
          <a:xfrm>
            <a:off x="679451" y="1709579"/>
            <a:ext cx="7937698" cy="246221"/>
            <a:chOff x="679451" y="1776973"/>
            <a:chExt cx="7937698" cy="246221"/>
          </a:xfrm>
        </p:grpSpPr>
        <p:sp>
          <p:nvSpPr>
            <p:cNvPr id="30856" name="Rectangle 146"/>
            <p:cNvSpPr>
              <a:spLocks noChangeArrowheads="1"/>
            </p:cNvSpPr>
            <p:nvPr/>
          </p:nvSpPr>
          <p:spPr bwMode="auto">
            <a:xfrm>
              <a:off x="679451" y="1776973"/>
              <a:ext cx="5129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charset="0"/>
                  <a:cs typeface="Arial" charset="0"/>
                </a:rPr>
                <a:t>10/31</a:t>
              </a:r>
              <a:endParaRPr lang="en-US" dirty="0">
                <a:solidFill>
                  <a:srgbClr val="0000FF"/>
                </a:solidFill>
                <a:latin typeface="Arial" charset="0"/>
                <a:cs typeface="Arial" charset="0"/>
              </a:endParaRPr>
            </a:p>
          </p:txBody>
        </p:sp>
        <p:sp>
          <p:nvSpPr>
            <p:cNvPr id="30858" name="Rectangle 148"/>
            <p:cNvSpPr>
              <a:spLocks noChangeArrowheads="1"/>
            </p:cNvSpPr>
            <p:nvPr/>
          </p:nvSpPr>
          <p:spPr bwMode="auto">
            <a:xfrm>
              <a:off x="1739901" y="1776973"/>
              <a:ext cx="5129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charset="0"/>
                  <a:cs typeface="Arial" charset="0"/>
                </a:rPr>
                <a:t>12/31</a:t>
              </a:r>
              <a:endParaRPr lang="en-US" dirty="0">
                <a:solidFill>
                  <a:srgbClr val="0000FF"/>
                </a:solidFill>
                <a:latin typeface="Arial" charset="0"/>
                <a:cs typeface="Arial" charset="0"/>
              </a:endParaRPr>
            </a:p>
          </p:txBody>
        </p:sp>
        <p:sp>
          <p:nvSpPr>
            <p:cNvPr id="30860" name="Rectangle 150"/>
            <p:cNvSpPr>
              <a:spLocks noChangeArrowheads="1"/>
            </p:cNvSpPr>
            <p:nvPr/>
          </p:nvSpPr>
          <p:spPr bwMode="auto">
            <a:xfrm>
              <a:off x="2848526" y="1776973"/>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a:solidFill>
                    <a:srgbClr val="0000FF"/>
                  </a:solidFill>
                  <a:latin typeface="Arial" charset="0"/>
                  <a:cs typeface="Arial" charset="0"/>
                </a:rPr>
                <a:t>2/28</a:t>
              </a:r>
              <a:endParaRPr lang="en-US">
                <a:solidFill>
                  <a:srgbClr val="0000FF"/>
                </a:solidFill>
                <a:latin typeface="Arial" charset="0"/>
                <a:cs typeface="Arial" charset="0"/>
              </a:endParaRPr>
            </a:p>
          </p:txBody>
        </p:sp>
        <p:sp>
          <p:nvSpPr>
            <p:cNvPr id="30862" name="Rectangle 152"/>
            <p:cNvSpPr>
              <a:spLocks noChangeArrowheads="1"/>
            </p:cNvSpPr>
            <p:nvPr/>
          </p:nvSpPr>
          <p:spPr bwMode="auto">
            <a:xfrm>
              <a:off x="3918501" y="1776973"/>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charset="0"/>
                  <a:cs typeface="Arial" charset="0"/>
                </a:rPr>
                <a:t>4/15</a:t>
              </a:r>
              <a:endParaRPr lang="en-US" dirty="0">
                <a:solidFill>
                  <a:srgbClr val="0000FF"/>
                </a:solidFill>
                <a:latin typeface="Arial" charset="0"/>
                <a:cs typeface="Arial" charset="0"/>
              </a:endParaRPr>
            </a:p>
          </p:txBody>
        </p:sp>
        <p:sp>
          <p:nvSpPr>
            <p:cNvPr id="30864" name="Rectangle 154"/>
            <p:cNvSpPr>
              <a:spLocks noChangeArrowheads="1"/>
            </p:cNvSpPr>
            <p:nvPr/>
          </p:nvSpPr>
          <p:spPr bwMode="auto">
            <a:xfrm>
              <a:off x="4978951" y="1776973"/>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charset="0"/>
                  <a:cs typeface="Arial" charset="0"/>
                </a:rPr>
                <a:t>5/18</a:t>
              </a:r>
              <a:endParaRPr lang="en-US" dirty="0">
                <a:solidFill>
                  <a:srgbClr val="0000FF"/>
                </a:solidFill>
                <a:latin typeface="Arial" charset="0"/>
                <a:cs typeface="Arial" charset="0"/>
              </a:endParaRPr>
            </a:p>
          </p:txBody>
        </p:sp>
        <p:sp>
          <p:nvSpPr>
            <p:cNvPr id="30866" name="Rectangle 156"/>
            <p:cNvSpPr>
              <a:spLocks noChangeArrowheads="1"/>
            </p:cNvSpPr>
            <p:nvPr/>
          </p:nvSpPr>
          <p:spPr bwMode="auto">
            <a:xfrm>
              <a:off x="6087575" y="1776973"/>
              <a:ext cx="285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a:solidFill>
                    <a:srgbClr val="0000FF"/>
                  </a:solidFill>
                  <a:latin typeface="Arial" charset="0"/>
                  <a:cs typeface="Arial" charset="0"/>
                </a:rPr>
                <a:t>7/7</a:t>
              </a:r>
              <a:endParaRPr lang="en-US">
                <a:solidFill>
                  <a:srgbClr val="0000FF"/>
                </a:solidFill>
                <a:latin typeface="Arial" charset="0"/>
                <a:cs typeface="Arial" charset="0"/>
              </a:endParaRPr>
            </a:p>
          </p:txBody>
        </p:sp>
        <p:sp>
          <p:nvSpPr>
            <p:cNvPr id="30868" name="Rectangle 158"/>
            <p:cNvSpPr>
              <a:spLocks noChangeArrowheads="1"/>
            </p:cNvSpPr>
            <p:nvPr/>
          </p:nvSpPr>
          <p:spPr bwMode="auto">
            <a:xfrm>
              <a:off x="7101438" y="1776973"/>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charset="0"/>
                  <a:cs typeface="Arial" charset="0"/>
                </a:rPr>
                <a:t>8/26</a:t>
              </a:r>
              <a:endParaRPr lang="en-US" dirty="0">
                <a:solidFill>
                  <a:srgbClr val="0000FF"/>
                </a:solidFill>
                <a:latin typeface="Arial" charset="0"/>
                <a:cs typeface="Arial" charset="0"/>
              </a:endParaRPr>
            </a:p>
          </p:txBody>
        </p:sp>
        <p:sp>
          <p:nvSpPr>
            <p:cNvPr id="30870" name="Rectangle 160"/>
            <p:cNvSpPr>
              <a:spLocks noChangeArrowheads="1"/>
            </p:cNvSpPr>
            <p:nvPr/>
          </p:nvSpPr>
          <p:spPr bwMode="auto">
            <a:xfrm>
              <a:off x="8104187" y="1776973"/>
              <a:ext cx="5129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a:solidFill>
                    <a:srgbClr val="0000FF"/>
                  </a:solidFill>
                  <a:latin typeface="Arial" charset="0"/>
                  <a:cs typeface="Arial" charset="0"/>
                </a:rPr>
                <a:t>10/15</a:t>
              </a:r>
              <a:endParaRPr lang="en-US">
                <a:solidFill>
                  <a:srgbClr val="0000FF"/>
                </a:solidFill>
                <a:latin typeface="Arial" charset="0"/>
                <a:cs typeface="Arial" charset="0"/>
              </a:endParaRPr>
            </a:p>
          </p:txBody>
        </p:sp>
      </p:grpSp>
      <p:sp>
        <p:nvSpPr>
          <p:cNvPr id="30871" name="Rectangle 161"/>
          <p:cNvSpPr>
            <a:spLocks noChangeArrowheads="1"/>
          </p:cNvSpPr>
          <p:nvPr/>
        </p:nvSpPr>
        <p:spPr bwMode="auto">
          <a:xfrm>
            <a:off x="4587875" y="1522413"/>
            <a:ext cx="4810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73" name="Rectangle 163"/>
          <p:cNvSpPr>
            <a:spLocks noChangeArrowheads="1"/>
          </p:cNvSpPr>
          <p:nvPr/>
        </p:nvSpPr>
        <p:spPr bwMode="auto">
          <a:xfrm rot="16200000">
            <a:off x="-1028687" y="3704511"/>
            <a:ext cx="2603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2000" b="1" dirty="0">
                <a:solidFill>
                  <a:srgbClr val="0000FF"/>
                </a:solidFill>
                <a:latin typeface="Arial Narrow" pitchFamily="34" charset="0"/>
                <a:cs typeface="Arial" charset="0"/>
              </a:rPr>
              <a:t>Drainage Outlet </a:t>
            </a:r>
            <a:r>
              <a:rPr lang="en-US" sz="2000" b="1" dirty="0" smtClean="0">
                <a:solidFill>
                  <a:srgbClr val="0000FF"/>
                </a:solidFill>
                <a:latin typeface="Arial Narrow" pitchFamily="34" charset="0"/>
                <a:cs typeface="Arial" charset="0"/>
              </a:rPr>
              <a:t>Depth (in)</a:t>
            </a:r>
            <a:endParaRPr lang="en-US" sz="2000" b="1" dirty="0">
              <a:solidFill>
                <a:srgbClr val="0000FF"/>
              </a:solidFill>
              <a:latin typeface="Arial Narrow" pitchFamily="34" charset="0"/>
              <a:cs typeface="Arial" charset="0"/>
            </a:endParaRPr>
          </a:p>
        </p:txBody>
      </p:sp>
      <p:sp>
        <p:nvSpPr>
          <p:cNvPr id="30876" name="Rectangle 166"/>
          <p:cNvSpPr>
            <a:spLocks noChangeArrowheads="1"/>
          </p:cNvSpPr>
          <p:nvPr/>
        </p:nvSpPr>
        <p:spPr bwMode="auto">
          <a:xfrm>
            <a:off x="3692525" y="5386388"/>
            <a:ext cx="668338" cy="34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79" name="Rectangle 169"/>
          <p:cNvSpPr>
            <a:spLocks noChangeArrowheads="1"/>
          </p:cNvSpPr>
          <p:nvPr/>
        </p:nvSpPr>
        <p:spPr bwMode="auto">
          <a:xfrm>
            <a:off x="1103313" y="3482975"/>
            <a:ext cx="188436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81" name="Rectangle 175"/>
          <p:cNvSpPr>
            <a:spLocks noChangeArrowheads="1"/>
          </p:cNvSpPr>
          <p:nvPr/>
        </p:nvSpPr>
        <p:spPr bwMode="auto">
          <a:xfrm rot="-5400000">
            <a:off x="3724118" y="3948718"/>
            <a:ext cx="746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C00000"/>
                </a:solidFill>
                <a:latin typeface="Arial Narrow" pitchFamily="34" charset="0"/>
                <a:cs typeface="Arial" charset="0"/>
              </a:rPr>
              <a:t>Planting</a:t>
            </a:r>
            <a:endParaRPr lang="en-US" dirty="0">
              <a:solidFill>
                <a:srgbClr val="C00000"/>
              </a:solidFill>
              <a:latin typeface="Arial Narrow" pitchFamily="34" charset="0"/>
              <a:cs typeface="Arial" charset="0"/>
            </a:endParaRPr>
          </a:p>
        </p:txBody>
      </p:sp>
      <p:sp>
        <p:nvSpPr>
          <p:cNvPr id="30884" name="Rectangle 178"/>
          <p:cNvSpPr>
            <a:spLocks noChangeArrowheads="1"/>
          </p:cNvSpPr>
          <p:nvPr/>
        </p:nvSpPr>
        <p:spPr bwMode="auto">
          <a:xfrm>
            <a:off x="4953000" y="4724400"/>
            <a:ext cx="29543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87" name="Rectangle 181"/>
          <p:cNvSpPr>
            <a:spLocks noChangeArrowheads="1"/>
          </p:cNvSpPr>
          <p:nvPr/>
        </p:nvSpPr>
        <p:spPr bwMode="auto">
          <a:xfrm>
            <a:off x="5280025" y="3482975"/>
            <a:ext cx="29543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88" name="Rectangle 182"/>
          <p:cNvSpPr>
            <a:spLocks noChangeArrowheads="1"/>
          </p:cNvSpPr>
          <p:nvPr/>
        </p:nvSpPr>
        <p:spPr bwMode="auto">
          <a:xfrm>
            <a:off x="6463977" y="3548063"/>
            <a:ext cx="1157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Narrow" pitchFamily="34" charset="0"/>
                <a:cs typeface="Arial" charset="0"/>
              </a:rPr>
              <a:t>Outlet set to </a:t>
            </a:r>
            <a:endParaRPr lang="en-US" dirty="0">
              <a:solidFill>
                <a:srgbClr val="0000FF"/>
              </a:solidFill>
              <a:latin typeface="Arial Narrow" pitchFamily="34" charset="0"/>
              <a:cs typeface="Arial" charset="0"/>
            </a:endParaRPr>
          </a:p>
        </p:txBody>
      </p:sp>
      <p:sp>
        <p:nvSpPr>
          <p:cNvPr id="30889" name="Rectangle 183"/>
          <p:cNvSpPr>
            <a:spLocks noChangeArrowheads="1"/>
          </p:cNvSpPr>
          <p:nvPr/>
        </p:nvSpPr>
        <p:spPr bwMode="auto">
          <a:xfrm>
            <a:off x="6317081" y="3852863"/>
            <a:ext cx="16607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Narrow" pitchFamily="34" charset="0"/>
                <a:cs typeface="Arial" charset="0"/>
              </a:rPr>
              <a:t>mirror root growth</a:t>
            </a:r>
            <a:endParaRPr lang="en-US" dirty="0">
              <a:solidFill>
                <a:srgbClr val="0000FF"/>
              </a:solidFill>
              <a:latin typeface="Arial Narrow" pitchFamily="34" charset="0"/>
              <a:cs typeface="Arial" charset="0"/>
            </a:endParaRPr>
          </a:p>
        </p:txBody>
      </p:sp>
      <p:sp>
        <p:nvSpPr>
          <p:cNvPr id="30892" name="Rectangle 186"/>
          <p:cNvSpPr>
            <a:spLocks noChangeArrowheads="1"/>
          </p:cNvSpPr>
          <p:nvPr/>
        </p:nvSpPr>
        <p:spPr bwMode="auto">
          <a:xfrm>
            <a:off x="834457" y="3560762"/>
            <a:ext cx="28733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b="1" dirty="0">
                <a:solidFill>
                  <a:srgbClr val="0000FF"/>
                </a:solidFill>
                <a:latin typeface="Arial Narrow" pitchFamily="34" charset="0"/>
                <a:cs typeface="Arial" charset="0"/>
              </a:rPr>
              <a:t>Outlet set close </a:t>
            </a:r>
          </a:p>
          <a:p>
            <a:pPr algn="ctr" eaLnBrk="0" fontAlgn="base" hangingPunct="0">
              <a:spcBef>
                <a:spcPct val="0"/>
              </a:spcBef>
              <a:spcAft>
                <a:spcPct val="0"/>
              </a:spcAft>
            </a:pPr>
            <a:r>
              <a:rPr lang="en-US" b="1" dirty="0">
                <a:solidFill>
                  <a:srgbClr val="0000FF"/>
                </a:solidFill>
                <a:latin typeface="Arial Narrow" pitchFamily="34" charset="0"/>
                <a:cs typeface="Arial" charset="0"/>
              </a:rPr>
              <a:t>to soil surface during </a:t>
            </a:r>
          </a:p>
          <a:p>
            <a:pPr algn="ctr" eaLnBrk="0" fontAlgn="base" hangingPunct="0">
              <a:spcBef>
                <a:spcPct val="0"/>
              </a:spcBef>
              <a:spcAft>
                <a:spcPct val="0"/>
              </a:spcAft>
            </a:pPr>
            <a:r>
              <a:rPr lang="en-US" b="1" dirty="0">
                <a:solidFill>
                  <a:srgbClr val="0000FF"/>
                </a:solidFill>
                <a:latin typeface="Arial Narrow" pitchFamily="34" charset="0"/>
                <a:cs typeface="Arial" charset="0"/>
              </a:rPr>
              <a:t>fallow period</a:t>
            </a:r>
          </a:p>
        </p:txBody>
      </p:sp>
      <p:sp>
        <p:nvSpPr>
          <p:cNvPr id="30893" name="Oval 187"/>
          <p:cNvSpPr>
            <a:spLocks noChangeArrowheads="1"/>
          </p:cNvSpPr>
          <p:nvPr/>
        </p:nvSpPr>
        <p:spPr bwMode="auto">
          <a:xfrm>
            <a:off x="914400" y="5257800"/>
            <a:ext cx="217488" cy="219075"/>
          </a:xfrm>
          <a:prstGeom prst="ellipse">
            <a:avLst/>
          </a:prstGeom>
          <a:solidFill>
            <a:srgbClr val="FFFFFF"/>
          </a:solidFill>
          <a:ln w="2857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0894" name="Text Box 188"/>
          <p:cNvSpPr txBox="1">
            <a:spLocks noChangeArrowheads="1"/>
          </p:cNvSpPr>
          <p:nvPr/>
        </p:nvSpPr>
        <p:spPr bwMode="auto">
          <a:xfrm>
            <a:off x="1066800" y="5181600"/>
            <a:ext cx="2819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eaLnBrk="1" fontAlgn="base" hangingPunct="1">
              <a:spcBef>
                <a:spcPct val="0"/>
              </a:spcBef>
              <a:spcAft>
                <a:spcPct val="0"/>
              </a:spcAft>
            </a:pPr>
            <a:r>
              <a:rPr lang="en-US" altLang="ko-KR" b="1" dirty="0">
                <a:solidFill>
                  <a:srgbClr val="C00000"/>
                </a:solidFill>
                <a:latin typeface="Arial" charset="0"/>
                <a:ea typeface="Batang" pitchFamily="18" charset="-127"/>
                <a:cs typeface="Arial" charset="0"/>
              </a:rPr>
              <a:t>Subsurface Drain Depth</a:t>
            </a:r>
            <a:endParaRPr lang="en-US" b="1" dirty="0">
              <a:solidFill>
                <a:srgbClr val="C00000"/>
              </a:solidFill>
              <a:latin typeface="Times New Roman" pitchFamily="18" charset="0"/>
              <a:ea typeface="Batang" pitchFamily="18" charset="-127"/>
              <a:cs typeface="Arial" charset="0"/>
            </a:endParaRPr>
          </a:p>
        </p:txBody>
      </p:sp>
      <p:sp>
        <p:nvSpPr>
          <p:cNvPr id="30895" name="Text Box 189"/>
          <p:cNvSpPr txBox="1">
            <a:spLocks noChangeArrowheads="1"/>
          </p:cNvSpPr>
          <p:nvPr/>
        </p:nvSpPr>
        <p:spPr bwMode="auto">
          <a:xfrm>
            <a:off x="3372411" y="1955800"/>
            <a:ext cx="1450414" cy="22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eaLnBrk="1" fontAlgn="base" hangingPunct="1">
              <a:spcBef>
                <a:spcPct val="0"/>
              </a:spcBef>
              <a:spcAft>
                <a:spcPct val="0"/>
              </a:spcAft>
            </a:pPr>
            <a:r>
              <a:rPr lang="en-US" altLang="ko-KR" sz="1800" dirty="0">
                <a:solidFill>
                  <a:srgbClr val="C00000"/>
                </a:solidFill>
                <a:latin typeface="Arial" charset="0"/>
                <a:ea typeface="Batang" pitchFamily="18" charset="-127"/>
                <a:cs typeface="Arial" charset="0"/>
              </a:rPr>
              <a:t>Soil Surface</a:t>
            </a:r>
            <a:endParaRPr lang="en-US" sz="1800" dirty="0">
              <a:solidFill>
                <a:srgbClr val="C00000"/>
              </a:solidFill>
              <a:latin typeface="Times New Roman" pitchFamily="18" charset="0"/>
              <a:ea typeface="Batang" pitchFamily="18" charset="-127"/>
              <a:cs typeface="Arial" charset="0"/>
            </a:endParaRPr>
          </a:p>
        </p:txBody>
      </p:sp>
      <p:sp>
        <p:nvSpPr>
          <p:cNvPr id="30896" name="Text Box 190"/>
          <p:cNvSpPr txBox="1">
            <a:spLocks noChangeArrowheads="1"/>
          </p:cNvSpPr>
          <p:nvPr/>
        </p:nvSpPr>
        <p:spPr bwMode="auto">
          <a:xfrm>
            <a:off x="1080669" y="233241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eaLnBrk="1" fontAlgn="base" hangingPunct="1">
              <a:spcBef>
                <a:spcPct val="0"/>
              </a:spcBef>
              <a:spcAft>
                <a:spcPct val="0"/>
              </a:spcAft>
            </a:pPr>
            <a:r>
              <a:rPr lang="en-US" altLang="ko-KR" sz="1800" b="1" dirty="0">
                <a:solidFill>
                  <a:srgbClr val="C00000"/>
                </a:solidFill>
                <a:latin typeface="Arial" charset="0"/>
                <a:ea typeface="Batang" pitchFamily="18" charset="-127"/>
                <a:cs typeface="Arial" charset="0"/>
              </a:rPr>
              <a:t>Outlet Depth</a:t>
            </a:r>
            <a:endParaRPr lang="en-US" sz="1800" b="1" dirty="0">
              <a:solidFill>
                <a:srgbClr val="C00000"/>
              </a:solidFill>
              <a:latin typeface="Times New Roman" pitchFamily="18" charset="0"/>
              <a:ea typeface="Batang" pitchFamily="18" charset="-127"/>
              <a:cs typeface="Arial" charset="0"/>
            </a:endParaRPr>
          </a:p>
        </p:txBody>
      </p:sp>
      <p:sp>
        <p:nvSpPr>
          <p:cNvPr id="30897" name="Rectangle 191"/>
          <p:cNvSpPr>
            <a:spLocks noChangeArrowheads="1"/>
          </p:cNvSpPr>
          <p:nvPr/>
        </p:nvSpPr>
        <p:spPr bwMode="auto">
          <a:xfrm>
            <a:off x="323773" y="238910"/>
            <a:ext cx="84139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800" b="1" dirty="0">
                <a:solidFill>
                  <a:srgbClr val="0000FF"/>
                </a:solidFill>
                <a:latin typeface="Rockwell" pitchFamily="18" charset="0"/>
                <a:cs typeface="Arial" charset="0"/>
              </a:rPr>
              <a:t>Drainage water management system operated </a:t>
            </a:r>
          </a:p>
          <a:p>
            <a:pPr algn="ctr" fontAlgn="base">
              <a:spcBef>
                <a:spcPct val="0"/>
              </a:spcBef>
              <a:spcAft>
                <a:spcPct val="0"/>
              </a:spcAft>
            </a:pPr>
            <a:r>
              <a:rPr lang="en-US" sz="2800" b="1" dirty="0">
                <a:solidFill>
                  <a:srgbClr val="0000FF"/>
                </a:solidFill>
                <a:latin typeface="Rockwell" pitchFamily="18" charset="0"/>
                <a:cs typeface="Arial" charset="0"/>
              </a:rPr>
              <a:t>for both water quality and yield benefits </a:t>
            </a:r>
          </a:p>
        </p:txBody>
      </p:sp>
      <p:sp>
        <p:nvSpPr>
          <p:cNvPr id="200" name="Freeform 199"/>
          <p:cNvSpPr/>
          <p:nvPr/>
        </p:nvSpPr>
        <p:spPr>
          <a:xfrm>
            <a:off x="4343400" y="2879678"/>
            <a:ext cx="3858904" cy="2524965"/>
          </a:xfrm>
          <a:custGeom>
            <a:avLst/>
            <a:gdLst>
              <a:gd name="connsiteX0" fmla="*/ 13648 w 3862316"/>
              <a:gd name="connsiteY0" fmla="*/ 2538483 h 2538483"/>
              <a:gd name="connsiteX1" fmla="*/ 0 w 3862316"/>
              <a:gd name="connsiteY1" fmla="*/ 0 h 2538483"/>
              <a:gd name="connsiteX2" fmla="*/ 245660 w 3862316"/>
              <a:gd name="connsiteY2" fmla="*/ 13647 h 2538483"/>
              <a:gd name="connsiteX3" fmla="*/ 259308 w 3862316"/>
              <a:gd name="connsiteY3" fmla="*/ 641444 h 2538483"/>
              <a:gd name="connsiteX4" fmla="*/ 518615 w 3862316"/>
              <a:gd name="connsiteY4" fmla="*/ 627797 h 2538483"/>
              <a:gd name="connsiteX5" fmla="*/ 532263 w 3862316"/>
              <a:gd name="connsiteY5" fmla="*/ 1269241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245660 w 3862316"/>
              <a:gd name="connsiteY2" fmla="*/ 13647 h 2538483"/>
              <a:gd name="connsiteX3" fmla="*/ 259308 w 3862316"/>
              <a:gd name="connsiteY3" fmla="*/ 641444 h 2538483"/>
              <a:gd name="connsiteX4" fmla="*/ 518615 w 3862316"/>
              <a:gd name="connsiteY4" fmla="*/ 627797 h 2538483"/>
              <a:gd name="connsiteX5" fmla="*/ 777923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245660 w 3862316"/>
              <a:gd name="connsiteY2" fmla="*/ 13647 h 2538483"/>
              <a:gd name="connsiteX3" fmla="*/ 259308 w 3862316"/>
              <a:gd name="connsiteY3" fmla="*/ 641444 h 2538483"/>
              <a:gd name="connsiteX4" fmla="*/ 777923 w 3862316"/>
              <a:gd name="connsiteY4" fmla="*/ 655092 h 2538483"/>
              <a:gd name="connsiteX5" fmla="*/ 777923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245660 w 3862316"/>
              <a:gd name="connsiteY2" fmla="*/ 13647 h 2538483"/>
              <a:gd name="connsiteX3" fmla="*/ 259308 w 3862316"/>
              <a:gd name="connsiteY3" fmla="*/ 641444 h 2538483"/>
              <a:gd name="connsiteX4" fmla="*/ 846162 w 3862316"/>
              <a:gd name="connsiteY4" fmla="*/ 655092 h 2538483"/>
              <a:gd name="connsiteX5" fmla="*/ 777923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245660 w 3862316"/>
              <a:gd name="connsiteY2" fmla="*/ 13647 h 2538483"/>
              <a:gd name="connsiteX3" fmla="*/ 259308 w 3862316"/>
              <a:gd name="connsiteY3" fmla="*/ 641444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68490 w 3862316"/>
              <a:gd name="connsiteY2" fmla="*/ 40942 h 2538483"/>
              <a:gd name="connsiteX3" fmla="*/ 259308 w 3862316"/>
              <a:gd name="connsiteY3" fmla="*/ 641444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68490 w 3862316"/>
              <a:gd name="connsiteY2" fmla="*/ 40942 h 2538483"/>
              <a:gd name="connsiteX3" fmla="*/ 423081 w 3862316"/>
              <a:gd name="connsiteY3" fmla="*/ 682387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68490 w 3862316"/>
              <a:gd name="connsiteY2" fmla="*/ 40942 h 2538483"/>
              <a:gd name="connsiteX3" fmla="*/ 382138 w 3862316"/>
              <a:gd name="connsiteY3" fmla="*/ 736978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68490 w 3862316"/>
              <a:gd name="connsiteY2" fmla="*/ 40942 h 2538483"/>
              <a:gd name="connsiteX3" fmla="*/ 368490 w 3862316"/>
              <a:gd name="connsiteY3" fmla="*/ 682387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68490 w 3862316"/>
              <a:gd name="connsiteY3" fmla="*/ 682387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46162 w 3862316"/>
              <a:gd name="connsiteY4" fmla="*/ 655092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69974 w 3862316"/>
              <a:gd name="connsiteY4" fmla="*/ 688430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77117 w 3862316"/>
              <a:gd name="connsiteY4" fmla="*/ 681286 h 2538483"/>
              <a:gd name="connsiteX5" fmla="*/ 887105 w 3862316"/>
              <a:gd name="connsiteY5" fmla="*/ 1241946 h 2538483"/>
              <a:gd name="connsiteX6" fmla="*/ 1310185 w 3862316"/>
              <a:gd name="connsiteY6" fmla="*/ 1255594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77117 w 3862316"/>
              <a:gd name="connsiteY4" fmla="*/ 681286 h 2538483"/>
              <a:gd name="connsiteX5" fmla="*/ 887105 w 3862316"/>
              <a:gd name="connsiteY5" fmla="*/ 1241946 h 2538483"/>
              <a:gd name="connsiteX6" fmla="*/ 1329235 w 3862316"/>
              <a:gd name="connsiteY6" fmla="*/ 1243688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77117 w 3862316"/>
              <a:gd name="connsiteY4" fmla="*/ 681286 h 2538483"/>
              <a:gd name="connsiteX5" fmla="*/ 887105 w 3862316"/>
              <a:gd name="connsiteY5" fmla="*/ 1241946 h 2538483"/>
              <a:gd name="connsiteX6" fmla="*/ 1317329 w 3862316"/>
              <a:gd name="connsiteY6" fmla="*/ 1248451 h 2538483"/>
              <a:gd name="connsiteX7" fmla="*/ 1323833 w 3862316"/>
              <a:gd name="connsiteY7" fmla="*/ 1692322 h 2538483"/>
              <a:gd name="connsiteX8" fmla="*/ 3835021 w 3862316"/>
              <a:gd name="connsiteY8" fmla="*/ 1692322 h 2538483"/>
              <a:gd name="connsiteX9" fmla="*/ 3862316 w 3862316"/>
              <a:gd name="connsiteY9" fmla="*/ 2524835 h 2538483"/>
              <a:gd name="connsiteX10" fmla="*/ 13648 w 3862316"/>
              <a:gd name="connsiteY10" fmla="*/ 2538483 h 2538483"/>
              <a:gd name="connsiteX0" fmla="*/ 13648 w 3876001"/>
              <a:gd name="connsiteY0" fmla="*/ 2538483 h 2538483"/>
              <a:gd name="connsiteX1" fmla="*/ 0 w 3876001"/>
              <a:gd name="connsiteY1" fmla="*/ 0 h 2538483"/>
              <a:gd name="connsiteX2" fmla="*/ 375634 w 3876001"/>
              <a:gd name="connsiteY2" fmla="*/ 2842 h 2538483"/>
              <a:gd name="connsiteX3" fmla="*/ 380396 w 3876001"/>
              <a:gd name="connsiteY3" fmla="*/ 680006 h 2538483"/>
              <a:gd name="connsiteX4" fmla="*/ 877117 w 3876001"/>
              <a:gd name="connsiteY4" fmla="*/ 681286 h 2538483"/>
              <a:gd name="connsiteX5" fmla="*/ 887105 w 3876001"/>
              <a:gd name="connsiteY5" fmla="*/ 1241946 h 2538483"/>
              <a:gd name="connsiteX6" fmla="*/ 1317329 w 3876001"/>
              <a:gd name="connsiteY6" fmla="*/ 1248451 h 2538483"/>
              <a:gd name="connsiteX7" fmla="*/ 1323833 w 3876001"/>
              <a:gd name="connsiteY7" fmla="*/ 1692322 h 2538483"/>
              <a:gd name="connsiteX8" fmla="*/ 3876001 w 3876001"/>
              <a:gd name="connsiteY8" fmla="*/ 1692322 h 2538483"/>
              <a:gd name="connsiteX9" fmla="*/ 3862316 w 3876001"/>
              <a:gd name="connsiteY9" fmla="*/ 2524835 h 2538483"/>
              <a:gd name="connsiteX10" fmla="*/ 13648 w 3876001"/>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77117 w 3862316"/>
              <a:gd name="connsiteY4" fmla="*/ 681286 h 2538483"/>
              <a:gd name="connsiteX5" fmla="*/ 887105 w 3862316"/>
              <a:gd name="connsiteY5" fmla="*/ 1241946 h 2538483"/>
              <a:gd name="connsiteX6" fmla="*/ 1317329 w 3862316"/>
              <a:gd name="connsiteY6" fmla="*/ 1248451 h 2538483"/>
              <a:gd name="connsiteX7" fmla="*/ 1323833 w 3862316"/>
              <a:gd name="connsiteY7" fmla="*/ 1692322 h 2538483"/>
              <a:gd name="connsiteX8" fmla="*/ 3848682 w 3862316"/>
              <a:gd name="connsiteY8" fmla="*/ 1678601 h 2538483"/>
              <a:gd name="connsiteX9" fmla="*/ 3862316 w 3862316"/>
              <a:gd name="connsiteY9" fmla="*/ 2524835 h 2538483"/>
              <a:gd name="connsiteX10" fmla="*/ 13648 w 3862316"/>
              <a:gd name="connsiteY10" fmla="*/ 2538483 h 2538483"/>
              <a:gd name="connsiteX0" fmla="*/ 13648 w 3889661"/>
              <a:gd name="connsiteY0" fmla="*/ 2538483 h 2538483"/>
              <a:gd name="connsiteX1" fmla="*/ 0 w 3889661"/>
              <a:gd name="connsiteY1" fmla="*/ 0 h 2538483"/>
              <a:gd name="connsiteX2" fmla="*/ 375634 w 3889661"/>
              <a:gd name="connsiteY2" fmla="*/ 2842 h 2538483"/>
              <a:gd name="connsiteX3" fmla="*/ 380396 w 3889661"/>
              <a:gd name="connsiteY3" fmla="*/ 680006 h 2538483"/>
              <a:gd name="connsiteX4" fmla="*/ 877117 w 3889661"/>
              <a:gd name="connsiteY4" fmla="*/ 681286 h 2538483"/>
              <a:gd name="connsiteX5" fmla="*/ 887105 w 3889661"/>
              <a:gd name="connsiteY5" fmla="*/ 1241946 h 2538483"/>
              <a:gd name="connsiteX6" fmla="*/ 1317329 w 3889661"/>
              <a:gd name="connsiteY6" fmla="*/ 1248451 h 2538483"/>
              <a:gd name="connsiteX7" fmla="*/ 1323833 w 3889661"/>
              <a:gd name="connsiteY7" fmla="*/ 1692322 h 2538483"/>
              <a:gd name="connsiteX8" fmla="*/ 3889661 w 3889661"/>
              <a:gd name="connsiteY8" fmla="*/ 1664880 h 2538483"/>
              <a:gd name="connsiteX9" fmla="*/ 3862316 w 3889661"/>
              <a:gd name="connsiteY9" fmla="*/ 2524835 h 2538483"/>
              <a:gd name="connsiteX10" fmla="*/ 13648 w 3889661"/>
              <a:gd name="connsiteY10" fmla="*/ 2538483 h 2538483"/>
              <a:gd name="connsiteX0" fmla="*/ 13648 w 3862316"/>
              <a:gd name="connsiteY0" fmla="*/ 2538483 h 2538483"/>
              <a:gd name="connsiteX1" fmla="*/ 0 w 3862316"/>
              <a:gd name="connsiteY1" fmla="*/ 0 h 2538483"/>
              <a:gd name="connsiteX2" fmla="*/ 375634 w 3862316"/>
              <a:gd name="connsiteY2" fmla="*/ 2842 h 2538483"/>
              <a:gd name="connsiteX3" fmla="*/ 380396 w 3862316"/>
              <a:gd name="connsiteY3" fmla="*/ 680006 h 2538483"/>
              <a:gd name="connsiteX4" fmla="*/ 877117 w 3862316"/>
              <a:gd name="connsiteY4" fmla="*/ 681286 h 2538483"/>
              <a:gd name="connsiteX5" fmla="*/ 887105 w 3862316"/>
              <a:gd name="connsiteY5" fmla="*/ 1241946 h 2538483"/>
              <a:gd name="connsiteX6" fmla="*/ 1317329 w 3862316"/>
              <a:gd name="connsiteY6" fmla="*/ 1248451 h 2538483"/>
              <a:gd name="connsiteX7" fmla="*/ 1323833 w 3862316"/>
              <a:gd name="connsiteY7" fmla="*/ 1692322 h 2538483"/>
              <a:gd name="connsiteX8" fmla="*/ 3848682 w 3862316"/>
              <a:gd name="connsiteY8" fmla="*/ 1706042 h 2538483"/>
              <a:gd name="connsiteX9" fmla="*/ 3862316 w 3862316"/>
              <a:gd name="connsiteY9" fmla="*/ 2524835 h 2538483"/>
              <a:gd name="connsiteX10" fmla="*/ 13648 w 3862316"/>
              <a:gd name="connsiteY10" fmla="*/ 2538483 h 253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2316" h="2538483">
                <a:moveTo>
                  <a:pt x="13648" y="2538483"/>
                </a:moveTo>
                <a:cubicBezTo>
                  <a:pt x="9099" y="1692322"/>
                  <a:pt x="4549" y="846161"/>
                  <a:pt x="0" y="0"/>
                </a:cubicBezTo>
                <a:lnTo>
                  <a:pt x="375634" y="2842"/>
                </a:lnTo>
                <a:cubicBezTo>
                  <a:pt x="373253" y="229357"/>
                  <a:pt x="382777" y="453491"/>
                  <a:pt x="380396" y="680006"/>
                </a:cubicBezTo>
                <a:lnTo>
                  <a:pt x="877117" y="681286"/>
                </a:lnTo>
                <a:lnTo>
                  <a:pt x="887105" y="1241946"/>
                </a:lnTo>
                <a:lnTo>
                  <a:pt x="1317329" y="1248451"/>
                </a:lnTo>
                <a:cubicBezTo>
                  <a:pt x="1315528" y="1397996"/>
                  <a:pt x="1325634" y="1542777"/>
                  <a:pt x="1323833" y="1692322"/>
                </a:cubicBezTo>
                <a:lnTo>
                  <a:pt x="3848682" y="1706042"/>
                </a:lnTo>
                <a:lnTo>
                  <a:pt x="3862316" y="2524835"/>
                </a:lnTo>
                <a:lnTo>
                  <a:pt x="13648" y="2538483"/>
                </a:lnTo>
                <a:close/>
              </a:path>
            </a:pathLst>
          </a:cu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6" name="Straight Connector 5"/>
          <p:cNvCxnSpPr/>
          <p:nvPr/>
        </p:nvCxnSpPr>
        <p:spPr>
          <a:xfrm>
            <a:off x="4343400" y="2879678"/>
            <a:ext cx="1322664" cy="168331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885" name="Rectangle 179"/>
          <p:cNvSpPr>
            <a:spLocks noChangeArrowheads="1"/>
          </p:cNvSpPr>
          <p:nvPr/>
        </p:nvSpPr>
        <p:spPr bwMode="auto">
          <a:xfrm>
            <a:off x="4849769" y="4735513"/>
            <a:ext cx="2138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Narrow" pitchFamily="34" charset="0"/>
                <a:cs typeface="Arial" charset="0"/>
              </a:rPr>
              <a:t>Potential water storage </a:t>
            </a:r>
            <a:endParaRPr lang="en-US" dirty="0">
              <a:solidFill>
                <a:srgbClr val="0000FF"/>
              </a:solidFill>
              <a:latin typeface="Arial Narrow" pitchFamily="34" charset="0"/>
              <a:cs typeface="Arial" charset="0"/>
            </a:endParaRPr>
          </a:p>
        </p:txBody>
      </p:sp>
      <p:sp>
        <p:nvSpPr>
          <p:cNvPr id="30886" name="Rectangle 180"/>
          <p:cNvSpPr>
            <a:spLocks noChangeArrowheads="1"/>
          </p:cNvSpPr>
          <p:nvPr/>
        </p:nvSpPr>
        <p:spPr bwMode="auto">
          <a:xfrm>
            <a:off x="4820440" y="5032066"/>
            <a:ext cx="2083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b="1" dirty="0">
                <a:solidFill>
                  <a:srgbClr val="0000FF"/>
                </a:solidFill>
                <a:latin typeface="Arial Narrow" pitchFamily="34" charset="0"/>
                <a:cs typeface="Arial" charset="0"/>
              </a:rPr>
              <a:t>during growing season</a:t>
            </a:r>
            <a:endParaRPr lang="en-US" dirty="0">
              <a:solidFill>
                <a:srgbClr val="0000FF"/>
              </a:solidFill>
              <a:latin typeface="Arial Narrow" pitchFamily="34" charset="0"/>
              <a:cs typeface="Arial" charset="0"/>
            </a:endParaRPr>
          </a:p>
        </p:txBody>
      </p:sp>
    </p:spTree>
    <p:extLst>
      <p:ext uri="{BB962C8B-B14F-4D97-AF65-F5344CB8AC3E}">
        <p14:creationId xmlns:p14="http://schemas.microsoft.com/office/powerpoint/2010/main" val="1919170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599"/>
            <a:ext cx="8950036"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0"/>
            <a:ext cx="8797636" cy="769441"/>
          </a:xfrm>
          <a:prstGeom prst="rect">
            <a:avLst/>
          </a:prstGeom>
        </p:spPr>
        <p:txBody>
          <a:bodyPr wrap="square">
            <a:spAutoFit/>
          </a:bodyPr>
          <a:lstStyle/>
          <a:p>
            <a:pPr algn="ctr" fontAlgn="base">
              <a:spcBef>
                <a:spcPct val="0"/>
              </a:spcBef>
              <a:spcAft>
                <a:spcPct val="0"/>
              </a:spcAft>
            </a:pPr>
            <a:r>
              <a:rPr lang="en-US" sz="4400" b="1" dirty="0" smtClean="0">
                <a:solidFill>
                  <a:srgbClr val="0000FF"/>
                </a:solidFill>
                <a:latin typeface="Rockwell" pitchFamily="18" charset="0"/>
                <a:cs typeface="Arial" charset="0"/>
              </a:rPr>
              <a:t>NRCS Midwest DWM Potential</a:t>
            </a:r>
            <a:endParaRPr lang="en-US" sz="4400" b="1" dirty="0">
              <a:solidFill>
                <a:srgbClr val="0000FF"/>
              </a:solidFill>
              <a:latin typeface="Rockwell" pitchFamily="18" charset="0"/>
              <a:cs typeface="Arial" charset="0"/>
            </a:endParaRPr>
          </a:p>
        </p:txBody>
      </p:sp>
      <p:sp>
        <p:nvSpPr>
          <p:cNvPr id="3" name="Rectangle 2"/>
          <p:cNvSpPr/>
          <p:nvPr/>
        </p:nvSpPr>
        <p:spPr>
          <a:xfrm>
            <a:off x="108247" y="3574278"/>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7" name="Group 6"/>
          <p:cNvGrpSpPr/>
          <p:nvPr/>
        </p:nvGrpSpPr>
        <p:grpSpPr>
          <a:xfrm>
            <a:off x="26350" y="3814985"/>
            <a:ext cx="2793050" cy="1981200"/>
            <a:chOff x="26350" y="3814985"/>
            <a:chExt cx="2793050" cy="1981200"/>
          </a:xfrm>
        </p:grpSpPr>
        <p:sp>
          <p:nvSpPr>
            <p:cNvPr id="5" name="Rectangle 4"/>
            <p:cNvSpPr/>
            <p:nvPr/>
          </p:nvSpPr>
          <p:spPr>
            <a:xfrm>
              <a:off x="26350" y="3814985"/>
              <a:ext cx="2793050" cy="1981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2800" b="1" dirty="0" smtClean="0">
                  <a:solidFill>
                    <a:srgbClr val="0000FF"/>
                  </a:solidFill>
                </a:rPr>
                <a:t>Rainfall Patterns</a:t>
              </a:r>
            </a:p>
            <a:p>
              <a:pPr fontAlgn="base">
                <a:spcBef>
                  <a:spcPct val="0"/>
                </a:spcBef>
                <a:spcAft>
                  <a:spcPct val="0"/>
                </a:spcAft>
              </a:pPr>
              <a:r>
                <a:rPr lang="en-US" sz="2800" b="1" dirty="0" smtClean="0">
                  <a:solidFill>
                    <a:srgbClr val="0000FF"/>
                  </a:solidFill>
                </a:rPr>
                <a:t>Ownership</a:t>
              </a:r>
            </a:p>
            <a:p>
              <a:pPr fontAlgn="base">
                <a:spcBef>
                  <a:spcPct val="0"/>
                </a:spcBef>
                <a:spcAft>
                  <a:spcPct val="0"/>
                </a:spcAft>
              </a:pPr>
              <a:r>
                <a:rPr lang="en-US" sz="2800" b="1" dirty="0" smtClean="0">
                  <a:solidFill>
                    <a:srgbClr val="0000FF"/>
                  </a:solidFill>
                </a:rPr>
                <a:t>Technology</a:t>
              </a:r>
              <a:endParaRPr lang="en-US" sz="2800" b="1" dirty="0">
                <a:solidFill>
                  <a:srgbClr val="0000FF"/>
                </a:solidFill>
              </a:endParaRPr>
            </a:p>
          </p:txBody>
        </p:sp>
        <p:sp>
          <p:nvSpPr>
            <p:cNvPr id="6" name="Down Arrow 5"/>
            <p:cNvSpPr/>
            <p:nvPr/>
          </p:nvSpPr>
          <p:spPr>
            <a:xfrm>
              <a:off x="2590800" y="4267200"/>
              <a:ext cx="1524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0000"/>
                </a:solidFill>
              </a:endParaRPr>
            </a:p>
          </p:txBody>
        </p:sp>
        <p:sp>
          <p:nvSpPr>
            <p:cNvPr id="8" name="Down Arrow 7"/>
            <p:cNvSpPr/>
            <p:nvPr/>
          </p:nvSpPr>
          <p:spPr>
            <a:xfrm>
              <a:off x="1905000" y="4724400"/>
              <a:ext cx="1524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0000"/>
                </a:solidFill>
              </a:endParaRPr>
            </a:p>
          </p:txBody>
        </p:sp>
        <p:sp>
          <p:nvSpPr>
            <p:cNvPr id="9" name="Down Arrow 8"/>
            <p:cNvSpPr/>
            <p:nvPr/>
          </p:nvSpPr>
          <p:spPr>
            <a:xfrm flipV="1">
              <a:off x="2057400" y="5168781"/>
              <a:ext cx="152400" cy="304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0000"/>
                </a:solidFill>
              </a:endParaRPr>
            </a:p>
          </p:txBody>
        </p:sp>
      </p:grpSp>
    </p:spTree>
    <p:extLst>
      <p:ext uri="{BB962C8B-B14F-4D97-AF65-F5344CB8AC3E}">
        <p14:creationId xmlns:p14="http://schemas.microsoft.com/office/powerpoint/2010/main" val="1304528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reeform 15"/>
          <p:cNvSpPr>
            <a:spLocks/>
          </p:cNvSpPr>
          <p:nvPr/>
        </p:nvSpPr>
        <p:spPr bwMode="auto">
          <a:xfrm>
            <a:off x="-25400" y="1219200"/>
            <a:ext cx="8724900" cy="4737100"/>
          </a:xfrm>
          <a:custGeom>
            <a:avLst/>
            <a:gdLst>
              <a:gd name="T0" fmla="*/ 25400 w 8724900"/>
              <a:gd name="T1" fmla="*/ 0 h 5207000"/>
              <a:gd name="T2" fmla="*/ 8699500 w 8724900"/>
              <a:gd name="T3" fmla="*/ 1748637 h 5207000"/>
              <a:gd name="T4" fmla="*/ 8724900 w 8724900"/>
              <a:gd name="T5" fmla="*/ 3566872 h 5207000"/>
              <a:gd name="T6" fmla="*/ 0 w 8724900"/>
              <a:gd name="T7" fmla="*/ 3523373 h 5207000"/>
              <a:gd name="T8" fmla="*/ 25400 w 8724900"/>
              <a:gd name="T9" fmla="*/ 0 h 5207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24900" h="5207000">
                <a:moveTo>
                  <a:pt x="25400" y="0"/>
                </a:moveTo>
                <a:lnTo>
                  <a:pt x="8699500" y="2552700"/>
                </a:lnTo>
                <a:lnTo>
                  <a:pt x="8724900" y="5207000"/>
                </a:lnTo>
                <a:lnTo>
                  <a:pt x="0" y="5143500"/>
                </a:lnTo>
                <a:lnTo>
                  <a:pt x="25400" y="0"/>
                </a:lnTo>
                <a:close/>
              </a:path>
            </a:pathLst>
          </a:custGeom>
          <a:solidFill>
            <a:srgbClr val="D2A284">
              <a:alpha val="32941"/>
            </a:srgbClr>
          </a:solidFill>
          <a:ln w="9525">
            <a:solidFill>
              <a:schemeClr val="tx1"/>
            </a:solidFill>
            <a:round/>
            <a:headEnd/>
            <a:tailEnd/>
          </a:ln>
        </p:spPr>
        <p:txBody>
          <a:bodyPr lIns="90000" tIns="46800" rIns="90000" bIns="46800" anchor="b"/>
          <a:lstStyle/>
          <a:p>
            <a:endParaRPr lang="en-US"/>
          </a:p>
        </p:txBody>
      </p:sp>
      <p:sp>
        <p:nvSpPr>
          <p:cNvPr id="6" name="Rectangle 5"/>
          <p:cNvSpPr/>
          <p:nvPr/>
        </p:nvSpPr>
        <p:spPr bwMode="auto">
          <a:xfrm>
            <a:off x="7200900" y="4121150"/>
            <a:ext cx="171450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9" name="Rectangle 8"/>
          <p:cNvSpPr/>
          <p:nvPr/>
        </p:nvSpPr>
        <p:spPr bwMode="auto">
          <a:xfrm>
            <a:off x="4127500" y="4121150"/>
            <a:ext cx="189865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3" name="Rectangle 12"/>
          <p:cNvSpPr/>
          <p:nvPr/>
        </p:nvSpPr>
        <p:spPr bwMode="auto">
          <a:xfrm>
            <a:off x="0" y="4121150"/>
            <a:ext cx="295910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9" name="Freeform 18"/>
          <p:cNvSpPr/>
          <p:nvPr/>
        </p:nvSpPr>
        <p:spPr>
          <a:xfrm>
            <a:off x="-25400" y="2184400"/>
            <a:ext cx="8737600" cy="3759200"/>
          </a:xfrm>
          <a:custGeom>
            <a:avLst/>
            <a:gdLst>
              <a:gd name="connsiteX0" fmla="*/ 482600 w 8102600"/>
              <a:gd name="connsiteY0" fmla="*/ 0 h 5384800"/>
              <a:gd name="connsiteX1" fmla="*/ 3238500 w 8102600"/>
              <a:gd name="connsiteY1" fmla="*/ 1104900 h 5384800"/>
              <a:gd name="connsiteX2" fmla="*/ 5715000 w 8102600"/>
              <a:gd name="connsiteY2" fmla="*/ 2349500 h 5384800"/>
              <a:gd name="connsiteX3" fmla="*/ 7899400 w 8102600"/>
              <a:gd name="connsiteY3" fmla="*/ 2971800 h 5384800"/>
              <a:gd name="connsiteX4" fmla="*/ 8102600 w 8102600"/>
              <a:gd name="connsiteY4" fmla="*/ 5346700 h 5384800"/>
              <a:gd name="connsiteX5" fmla="*/ 4064000 w 8102600"/>
              <a:gd name="connsiteY5" fmla="*/ 5384800 h 5384800"/>
              <a:gd name="connsiteX6" fmla="*/ 927100 w 8102600"/>
              <a:gd name="connsiteY6" fmla="*/ 4902200 h 5384800"/>
              <a:gd name="connsiteX7" fmla="*/ 0 w 8102600"/>
              <a:gd name="connsiteY7" fmla="*/ 1485900 h 5384800"/>
              <a:gd name="connsiteX0" fmla="*/ 25400 w 7645400"/>
              <a:gd name="connsiteY0" fmla="*/ 0 h 5384800"/>
              <a:gd name="connsiteX1" fmla="*/ 2781300 w 7645400"/>
              <a:gd name="connsiteY1" fmla="*/ 1104900 h 5384800"/>
              <a:gd name="connsiteX2" fmla="*/ 5257800 w 7645400"/>
              <a:gd name="connsiteY2" fmla="*/ 2349500 h 5384800"/>
              <a:gd name="connsiteX3" fmla="*/ 7442200 w 7645400"/>
              <a:gd name="connsiteY3" fmla="*/ 2971800 h 5384800"/>
              <a:gd name="connsiteX4" fmla="*/ 7645400 w 7645400"/>
              <a:gd name="connsiteY4" fmla="*/ 5346700 h 5384800"/>
              <a:gd name="connsiteX5" fmla="*/ 3606800 w 7645400"/>
              <a:gd name="connsiteY5" fmla="*/ 5384800 h 5384800"/>
              <a:gd name="connsiteX6" fmla="*/ 469900 w 7645400"/>
              <a:gd name="connsiteY6" fmla="*/ 4902200 h 5384800"/>
              <a:gd name="connsiteX7" fmla="*/ 0 w 7645400"/>
              <a:gd name="connsiteY7" fmla="*/ 50800 h 5384800"/>
              <a:gd name="connsiteX0" fmla="*/ 596900 w 8216900"/>
              <a:gd name="connsiteY0" fmla="*/ 0 h 5384800"/>
              <a:gd name="connsiteX1" fmla="*/ 3352800 w 8216900"/>
              <a:gd name="connsiteY1" fmla="*/ 1104900 h 5384800"/>
              <a:gd name="connsiteX2" fmla="*/ 5829300 w 8216900"/>
              <a:gd name="connsiteY2" fmla="*/ 2349500 h 5384800"/>
              <a:gd name="connsiteX3" fmla="*/ 8013700 w 8216900"/>
              <a:gd name="connsiteY3" fmla="*/ 2971800 h 5384800"/>
              <a:gd name="connsiteX4" fmla="*/ 8216900 w 8216900"/>
              <a:gd name="connsiteY4" fmla="*/ 5346700 h 5384800"/>
              <a:gd name="connsiteX5" fmla="*/ 4178300 w 8216900"/>
              <a:gd name="connsiteY5" fmla="*/ 5384800 h 5384800"/>
              <a:gd name="connsiteX6" fmla="*/ 0 w 8216900"/>
              <a:gd name="connsiteY6" fmla="*/ 5067300 h 5384800"/>
              <a:gd name="connsiteX7" fmla="*/ 571500 w 8216900"/>
              <a:gd name="connsiteY7" fmla="*/ 50800 h 5384800"/>
              <a:gd name="connsiteX0" fmla="*/ 596900 w 8216900"/>
              <a:gd name="connsiteY0" fmla="*/ 165100 h 5549900"/>
              <a:gd name="connsiteX1" fmla="*/ 3352800 w 8216900"/>
              <a:gd name="connsiteY1" fmla="*/ 1270000 h 5549900"/>
              <a:gd name="connsiteX2" fmla="*/ 5829300 w 8216900"/>
              <a:gd name="connsiteY2" fmla="*/ 2514600 h 5549900"/>
              <a:gd name="connsiteX3" fmla="*/ 8013700 w 8216900"/>
              <a:gd name="connsiteY3" fmla="*/ 3136900 h 5549900"/>
              <a:gd name="connsiteX4" fmla="*/ 8216900 w 8216900"/>
              <a:gd name="connsiteY4" fmla="*/ 5511800 h 5549900"/>
              <a:gd name="connsiteX5" fmla="*/ 4178300 w 8216900"/>
              <a:gd name="connsiteY5" fmla="*/ 5549900 h 5549900"/>
              <a:gd name="connsiteX6" fmla="*/ 0 w 8216900"/>
              <a:gd name="connsiteY6" fmla="*/ 5232400 h 5549900"/>
              <a:gd name="connsiteX7" fmla="*/ 50800 w 8216900"/>
              <a:gd name="connsiteY7" fmla="*/ 0 h 5549900"/>
              <a:gd name="connsiteX0" fmla="*/ 76200 w 8216900"/>
              <a:gd name="connsiteY0" fmla="*/ 50800 h 5549900"/>
              <a:gd name="connsiteX1" fmla="*/ 3352800 w 8216900"/>
              <a:gd name="connsiteY1" fmla="*/ 1270000 h 5549900"/>
              <a:gd name="connsiteX2" fmla="*/ 5829300 w 8216900"/>
              <a:gd name="connsiteY2" fmla="*/ 2514600 h 5549900"/>
              <a:gd name="connsiteX3" fmla="*/ 8013700 w 8216900"/>
              <a:gd name="connsiteY3" fmla="*/ 3136900 h 5549900"/>
              <a:gd name="connsiteX4" fmla="*/ 8216900 w 8216900"/>
              <a:gd name="connsiteY4" fmla="*/ 5511800 h 5549900"/>
              <a:gd name="connsiteX5" fmla="*/ 4178300 w 8216900"/>
              <a:gd name="connsiteY5" fmla="*/ 5549900 h 5549900"/>
              <a:gd name="connsiteX6" fmla="*/ 0 w 8216900"/>
              <a:gd name="connsiteY6" fmla="*/ 5232400 h 5549900"/>
              <a:gd name="connsiteX7" fmla="*/ 50800 w 8216900"/>
              <a:gd name="connsiteY7" fmla="*/ 0 h 55499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8" fmla="*/ 76200 w 8216900"/>
              <a:gd name="connsiteY8" fmla="*/ 5080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8" fmla="*/ 76200 w 8216900"/>
              <a:gd name="connsiteY8" fmla="*/ 5080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0 w 8216900"/>
              <a:gd name="connsiteY5" fmla="*/ 5232400 h 5511800"/>
              <a:gd name="connsiteX6" fmla="*/ 50800 w 8216900"/>
              <a:gd name="connsiteY6" fmla="*/ 0 h 5511800"/>
              <a:gd name="connsiteX7" fmla="*/ 76200 w 8216900"/>
              <a:gd name="connsiteY7" fmla="*/ 50800 h 5511800"/>
              <a:gd name="connsiteX0" fmla="*/ 76200 w 8216900"/>
              <a:gd name="connsiteY0" fmla="*/ 50800 h 5295900"/>
              <a:gd name="connsiteX1" fmla="*/ 3352800 w 8216900"/>
              <a:gd name="connsiteY1" fmla="*/ 1270000 h 5295900"/>
              <a:gd name="connsiteX2" fmla="*/ 5829300 w 8216900"/>
              <a:gd name="connsiteY2" fmla="*/ 2514600 h 5295900"/>
              <a:gd name="connsiteX3" fmla="*/ 8013700 w 8216900"/>
              <a:gd name="connsiteY3" fmla="*/ 3136900 h 5295900"/>
              <a:gd name="connsiteX4" fmla="*/ 8216900 w 8216900"/>
              <a:gd name="connsiteY4" fmla="*/ 5295900 h 5295900"/>
              <a:gd name="connsiteX5" fmla="*/ 0 w 8216900"/>
              <a:gd name="connsiteY5" fmla="*/ 5232400 h 5295900"/>
              <a:gd name="connsiteX6" fmla="*/ 50800 w 8216900"/>
              <a:gd name="connsiteY6" fmla="*/ 0 h 5295900"/>
              <a:gd name="connsiteX7" fmla="*/ 76200 w 8216900"/>
              <a:gd name="connsiteY7" fmla="*/ 50800 h 5295900"/>
              <a:gd name="connsiteX0" fmla="*/ 76200 w 8724900"/>
              <a:gd name="connsiteY0" fmla="*/ 50800 h 5295900"/>
              <a:gd name="connsiteX1" fmla="*/ 3352800 w 8724900"/>
              <a:gd name="connsiteY1" fmla="*/ 1270000 h 5295900"/>
              <a:gd name="connsiteX2" fmla="*/ 5829300 w 8724900"/>
              <a:gd name="connsiteY2" fmla="*/ 2514600 h 5295900"/>
              <a:gd name="connsiteX3" fmla="*/ 8013700 w 8724900"/>
              <a:gd name="connsiteY3" fmla="*/ 3136900 h 5295900"/>
              <a:gd name="connsiteX4" fmla="*/ 8724900 w 8724900"/>
              <a:gd name="connsiteY4" fmla="*/ 5295900 h 5295900"/>
              <a:gd name="connsiteX5" fmla="*/ 0 w 8724900"/>
              <a:gd name="connsiteY5" fmla="*/ 5232400 h 5295900"/>
              <a:gd name="connsiteX6" fmla="*/ 50800 w 8724900"/>
              <a:gd name="connsiteY6" fmla="*/ 0 h 5295900"/>
              <a:gd name="connsiteX7" fmla="*/ 76200 w 8724900"/>
              <a:gd name="connsiteY7" fmla="*/ 50800 h 5295900"/>
              <a:gd name="connsiteX0" fmla="*/ 76200 w 8724900"/>
              <a:gd name="connsiteY0" fmla="*/ 50800 h 5295900"/>
              <a:gd name="connsiteX1" fmla="*/ 3352800 w 8724900"/>
              <a:gd name="connsiteY1" fmla="*/ 1270000 h 5295900"/>
              <a:gd name="connsiteX2" fmla="*/ 5829300 w 8724900"/>
              <a:gd name="connsiteY2" fmla="*/ 2514600 h 5295900"/>
              <a:gd name="connsiteX3" fmla="*/ 7607300 w 8724900"/>
              <a:gd name="connsiteY3" fmla="*/ 2413000 h 5295900"/>
              <a:gd name="connsiteX4" fmla="*/ 8724900 w 8724900"/>
              <a:gd name="connsiteY4" fmla="*/ 5295900 h 5295900"/>
              <a:gd name="connsiteX5" fmla="*/ 0 w 8724900"/>
              <a:gd name="connsiteY5" fmla="*/ 5232400 h 5295900"/>
              <a:gd name="connsiteX6" fmla="*/ 50800 w 8724900"/>
              <a:gd name="connsiteY6" fmla="*/ 0 h 5295900"/>
              <a:gd name="connsiteX7" fmla="*/ 76200 w 8724900"/>
              <a:gd name="connsiteY7" fmla="*/ 50800 h 5295900"/>
              <a:gd name="connsiteX0" fmla="*/ 76200 w 8724900"/>
              <a:gd name="connsiteY0" fmla="*/ 50800 h 5295900"/>
              <a:gd name="connsiteX1" fmla="*/ 3352800 w 8724900"/>
              <a:gd name="connsiteY1" fmla="*/ 1270000 h 5295900"/>
              <a:gd name="connsiteX2" fmla="*/ 7607300 w 8724900"/>
              <a:gd name="connsiteY2" fmla="*/ 2413000 h 5295900"/>
              <a:gd name="connsiteX3" fmla="*/ 8724900 w 8724900"/>
              <a:gd name="connsiteY3" fmla="*/ 5295900 h 5295900"/>
              <a:gd name="connsiteX4" fmla="*/ 0 w 8724900"/>
              <a:gd name="connsiteY4" fmla="*/ 5232400 h 5295900"/>
              <a:gd name="connsiteX5" fmla="*/ 50800 w 8724900"/>
              <a:gd name="connsiteY5" fmla="*/ 0 h 5295900"/>
              <a:gd name="connsiteX6" fmla="*/ 76200 w 8724900"/>
              <a:gd name="connsiteY6" fmla="*/ 50800 h 5295900"/>
              <a:gd name="connsiteX0" fmla="*/ 76200 w 8724900"/>
              <a:gd name="connsiteY0" fmla="*/ 50800 h 5295900"/>
              <a:gd name="connsiteX1" fmla="*/ 7607300 w 8724900"/>
              <a:gd name="connsiteY1" fmla="*/ 2413000 h 5295900"/>
              <a:gd name="connsiteX2" fmla="*/ 8724900 w 8724900"/>
              <a:gd name="connsiteY2" fmla="*/ 5295900 h 5295900"/>
              <a:gd name="connsiteX3" fmla="*/ 0 w 8724900"/>
              <a:gd name="connsiteY3" fmla="*/ 5232400 h 5295900"/>
              <a:gd name="connsiteX4" fmla="*/ 50800 w 8724900"/>
              <a:gd name="connsiteY4" fmla="*/ 0 h 5295900"/>
              <a:gd name="connsiteX5" fmla="*/ 76200 w 8724900"/>
              <a:gd name="connsiteY5" fmla="*/ 50800 h 5295900"/>
              <a:gd name="connsiteX0" fmla="*/ 76200 w 8724900"/>
              <a:gd name="connsiteY0" fmla="*/ 50800 h 5295900"/>
              <a:gd name="connsiteX1" fmla="*/ 8699500 w 8724900"/>
              <a:gd name="connsiteY1" fmla="*/ 2641600 h 5295900"/>
              <a:gd name="connsiteX2" fmla="*/ 8724900 w 8724900"/>
              <a:gd name="connsiteY2" fmla="*/ 5295900 h 5295900"/>
              <a:gd name="connsiteX3" fmla="*/ 0 w 8724900"/>
              <a:gd name="connsiteY3" fmla="*/ 5232400 h 5295900"/>
              <a:gd name="connsiteX4" fmla="*/ 50800 w 8724900"/>
              <a:gd name="connsiteY4" fmla="*/ 0 h 5295900"/>
              <a:gd name="connsiteX5" fmla="*/ 76200 w 8724900"/>
              <a:gd name="connsiteY5" fmla="*/ 50800 h 5295900"/>
              <a:gd name="connsiteX0" fmla="*/ 50800 w 8724900"/>
              <a:gd name="connsiteY0" fmla="*/ 0 h 5295900"/>
              <a:gd name="connsiteX1" fmla="*/ 8699500 w 8724900"/>
              <a:gd name="connsiteY1" fmla="*/ 2641600 h 5295900"/>
              <a:gd name="connsiteX2" fmla="*/ 8724900 w 8724900"/>
              <a:gd name="connsiteY2" fmla="*/ 5295900 h 5295900"/>
              <a:gd name="connsiteX3" fmla="*/ 0 w 8724900"/>
              <a:gd name="connsiteY3" fmla="*/ 5232400 h 5295900"/>
              <a:gd name="connsiteX4" fmla="*/ 50800 w 8724900"/>
              <a:gd name="connsiteY4" fmla="*/ 0 h 5295900"/>
              <a:gd name="connsiteX0" fmla="*/ 25400 w 8724900"/>
              <a:gd name="connsiteY0" fmla="*/ 0 h 5207000"/>
              <a:gd name="connsiteX1" fmla="*/ 8699500 w 8724900"/>
              <a:gd name="connsiteY1" fmla="*/ 2552700 h 5207000"/>
              <a:gd name="connsiteX2" fmla="*/ 8724900 w 8724900"/>
              <a:gd name="connsiteY2" fmla="*/ 5207000 h 5207000"/>
              <a:gd name="connsiteX3" fmla="*/ 0 w 8724900"/>
              <a:gd name="connsiteY3" fmla="*/ 5143500 h 5207000"/>
              <a:gd name="connsiteX4" fmla="*/ 25400 w 8724900"/>
              <a:gd name="connsiteY4" fmla="*/ 0 h 5207000"/>
              <a:gd name="connsiteX0" fmla="*/ 25400 w 8724900"/>
              <a:gd name="connsiteY0" fmla="*/ 0 h 5207000"/>
              <a:gd name="connsiteX1" fmla="*/ 7543800 w 8724900"/>
              <a:gd name="connsiteY1" fmla="*/ 2197100 h 5207000"/>
              <a:gd name="connsiteX2" fmla="*/ 8699500 w 8724900"/>
              <a:gd name="connsiteY2" fmla="*/ 2552700 h 5207000"/>
              <a:gd name="connsiteX3" fmla="*/ 8724900 w 8724900"/>
              <a:gd name="connsiteY3" fmla="*/ 5207000 h 5207000"/>
              <a:gd name="connsiteX4" fmla="*/ 0 w 8724900"/>
              <a:gd name="connsiteY4" fmla="*/ 5143500 h 5207000"/>
              <a:gd name="connsiteX5" fmla="*/ 25400 w 8724900"/>
              <a:gd name="connsiteY5" fmla="*/ 0 h 5207000"/>
              <a:gd name="connsiteX0" fmla="*/ 25400 w 8724900"/>
              <a:gd name="connsiteY0" fmla="*/ 0 h 5207000"/>
              <a:gd name="connsiteX1" fmla="*/ 7543800 w 8724900"/>
              <a:gd name="connsiteY1" fmla="*/ 2197100 h 5207000"/>
              <a:gd name="connsiteX2" fmla="*/ 8166100 w 8724900"/>
              <a:gd name="connsiteY2" fmla="*/ 2387600 h 5207000"/>
              <a:gd name="connsiteX3" fmla="*/ 8699500 w 8724900"/>
              <a:gd name="connsiteY3" fmla="*/ 2552700 h 5207000"/>
              <a:gd name="connsiteX4" fmla="*/ 8724900 w 8724900"/>
              <a:gd name="connsiteY4" fmla="*/ 5207000 h 5207000"/>
              <a:gd name="connsiteX5" fmla="*/ 0 w 8724900"/>
              <a:gd name="connsiteY5" fmla="*/ 5143500 h 5207000"/>
              <a:gd name="connsiteX6" fmla="*/ 25400 w 8724900"/>
              <a:gd name="connsiteY6" fmla="*/ 0 h 5207000"/>
              <a:gd name="connsiteX0" fmla="*/ 25400 w 8724900"/>
              <a:gd name="connsiteY0" fmla="*/ 0 h 5207000"/>
              <a:gd name="connsiteX1" fmla="*/ 7010400 w 8724900"/>
              <a:gd name="connsiteY1" fmla="*/ 2032000 h 5207000"/>
              <a:gd name="connsiteX2" fmla="*/ 7543800 w 8724900"/>
              <a:gd name="connsiteY2" fmla="*/ 2197100 h 5207000"/>
              <a:gd name="connsiteX3" fmla="*/ 8166100 w 8724900"/>
              <a:gd name="connsiteY3" fmla="*/ 2387600 h 5207000"/>
              <a:gd name="connsiteX4" fmla="*/ 8699500 w 8724900"/>
              <a:gd name="connsiteY4" fmla="*/ 2552700 h 5207000"/>
              <a:gd name="connsiteX5" fmla="*/ 8724900 w 8724900"/>
              <a:gd name="connsiteY5" fmla="*/ 5207000 h 5207000"/>
              <a:gd name="connsiteX6" fmla="*/ 0 w 8724900"/>
              <a:gd name="connsiteY6" fmla="*/ 5143500 h 5207000"/>
              <a:gd name="connsiteX7" fmla="*/ 25400 w 8724900"/>
              <a:gd name="connsiteY7" fmla="*/ 0 h 5207000"/>
              <a:gd name="connsiteX0" fmla="*/ 25400 w 8724900"/>
              <a:gd name="connsiteY0" fmla="*/ 0 h 5207000"/>
              <a:gd name="connsiteX1" fmla="*/ 5562600 w 8724900"/>
              <a:gd name="connsiteY1" fmla="*/ 1612900 h 5207000"/>
              <a:gd name="connsiteX2" fmla="*/ 7010400 w 8724900"/>
              <a:gd name="connsiteY2" fmla="*/ 2032000 h 5207000"/>
              <a:gd name="connsiteX3" fmla="*/ 7543800 w 8724900"/>
              <a:gd name="connsiteY3" fmla="*/ 2197100 h 5207000"/>
              <a:gd name="connsiteX4" fmla="*/ 8166100 w 8724900"/>
              <a:gd name="connsiteY4" fmla="*/ 2387600 h 5207000"/>
              <a:gd name="connsiteX5" fmla="*/ 8699500 w 8724900"/>
              <a:gd name="connsiteY5" fmla="*/ 2552700 h 5207000"/>
              <a:gd name="connsiteX6" fmla="*/ 8724900 w 8724900"/>
              <a:gd name="connsiteY6" fmla="*/ 5207000 h 5207000"/>
              <a:gd name="connsiteX7" fmla="*/ 0 w 8724900"/>
              <a:gd name="connsiteY7" fmla="*/ 5143500 h 5207000"/>
              <a:gd name="connsiteX8" fmla="*/ 25400 w 8724900"/>
              <a:gd name="connsiteY8" fmla="*/ 0 h 5207000"/>
              <a:gd name="connsiteX0" fmla="*/ 25400 w 8724900"/>
              <a:gd name="connsiteY0" fmla="*/ 0 h 5207000"/>
              <a:gd name="connsiteX1" fmla="*/ 3987800 w 8724900"/>
              <a:gd name="connsiteY1" fmla="*/ 1143000 h 5207000"/>
              <a:gd name="connsiteX2" fmla="*/ 5562600 w 8724900"/>
              <a:gd name="connsiteY2" fmla="*/ 1612900 h 5207000"/>
              <a:gd name="connsiteX3" fmla="*/ 7010400 w 8724900"/>
              <a:gd name="connsiteY3" fmla="*/ 2032000 h 5207000"/>
              <a:gd name="connsiteX4" fmla="*/ 7543800 w 8724900"/>
              <a:gd name="connsiteY4" fmla="*/ 2197100 h 5207000"/>
              <a:gd name="connsiteX5" fmla="*/ 8166100 w 8724900"/>
              <a:gd name="connsiteY5" fmla="*/ 2387600 h 5207000"/>
              <a:gd name="connsiteX6" fmla="*/ 8699500 w 8724900"/>
              <a:gd name="connsiteY6" fmla="*/ 2552700 h 5207000"/>
              <a:gd name="connsiteX7" fmla="*/ 8724900 w 8724900"/>
              <a:gd name="connsiteY7" fmla="*/ 5207000 h 5207000"/>
              <a:gd name="connsiteX8" fmla="*/ 0 w 8724900"/>
              <a:gd name="connsiteY8" fmla="*/ 5143500 h 5207000"/>
              <a:gd name="connsiteX9" fmla="*/ 25400 w 8724900"/>
              <a:gd name="connsiteY9" fmla="*/ 0 h 5207000"/>
              <a:gd name="connsiteX0" fmla="*/ 25400 w 8724900"/>
              <a:gd name="connsiteY0" fmla="*/ 0 h 5207000"/>
              <a:gd name="connsiteX1" fmla="*/ 2844800 w 8724900"/>
              <a:gd name="connsiteY1" fmla="*/ 825500 h 5207000"/>
              <a:gd name="connsiteX2" fmla="*/ 3987800 w 8724900"/>
              <a:gd name="connsiteY2" fmla="*/ 1143000 h 5207000"/>
              <a:gd name="connsiteX3" fmla="*/ 5562600 w 8724900"/>
              <a:gd name="connsiteY3" fmla="*/ 1612900 h 5207000"/>
              <a:gd name="connsiteX4" fmla="*/ 7010400 w 8724900"/>
              <a:gd name="connsiteY4" fmla="*/ 2032000 h 5207000"/>
              <a:gd name="connsiteX5" fmla="*/ 7543800 w 8724900"/>
              <a:gd name="connsiteY5" fmla="*/ 2197100 h 5207000"/>
              <a:gd name="connsiteX6" fmla="*/ 8166100 w 8724900"/>
              <a:gd name="connsiteY6" fmla="*/ 2387600 h 5207000"/>
              <a:gd name="connsiteX7" fmla="*/ 8699500 w 8724900"/>
              <a:gd name="connsiteY7" fmla="*/ 2552700 h 5207000"/>
              <a:gd name="connsiteX8" fmla="*/ 8724900 w 8724900"/>
              <a:gd name="connsiteY8" fmla="*/ 5207000 h 5207000"/>
              <a:gd name="connsiteX9" fmla="*/ 0 w 8724900"/>
              <a:gd name="connsiteY9" fmla="*/ 5143500 h 5207000"/>
              <a:gd name="connsiteX10" fmla="*/ 25400 w 8724900"/>
              <a:gd name="connsiteY10" fmla="*/ 0 h 5207000"/>
              <a:gd name="connsiteX0" fmla="*/ 25400 w 8724900"/>
              <a:gd name="connsiteY0" fmla="*/ 0 h 5207000"/>
              <a:gd name="connsiteX1" fmla="*/ 685800 w 8724900"/>
              <a:gd name="connsiteY1" fmla="*/ 203200 h 5207000"/>
              <a:gd name="connsiteX2" fmla="*/ 2844800 w 8724900"/>
              <a:gd name="connsiteY2" fmla="*/ 825500 h 5207000"/>
              <a:gd name="connsiteX3" fmla="*/ 3987800 w 8724900"/>
              <a:gd name="connsiteY3" fmla="*/ 1143000 h 5207000"/>
              <a:gd name="connsiteX4" fmla="*/ 5562600 w 8724900"/>
              <a:gd name="connsiteY4" fmla="*/ 1612900 h 5207000"/>
              <a:gd name="connsiteX5" fmla="*/ 7010400 w 8724900"/>
              <a:gd name="connsiteY5" fmla="*/ 2032000 h 5207000"/>
              <a:gd name="connsiteX6" fmla="*/ 7543800 w 8724900"/>
              <a:gd name="connsiteY6" fmla="*/ 2197100 h 5207000"/>
              <a:gd name="connsiteX7" fmla="*/ 8166100 w 8724900"/>
              <a:gd name="connsiteY7" fmla="*/ 2387600 h 5207000"/>
              <a:gd name="connsiteX8" fmla="*/ 8699500 w 8724900"/>
              <a:gd name="connsiteY8" fmla="*/ 2552700 h 5207000"/>
              <a:gd name="connsiteX9" fmla="*/ 8724900 w 8724900"/>
              <a:gd name="connsiteY9" fmla="*/ 5207000 h 5207000"/>
              <a:gd name="connsiteX10" fmla="*/ 0 w 8724900"/>
              <a:gd name="connsiteY10" fmla="*/ 5143500 h 5207000"/>
              <a:gd name="connsiteX11" fmla="*/ 25400 w 8724900"/>
              <a:gd name="connsiteY11" fmla="*/ 0 h 5207000"/>
              <a:gd name="connsiteX0" fmla="*/ 25400 w 8724900"/>
              <a:gd name="connsiteY0" fmla="*/ 0 h 5207000"/>
              <a:gd name="connsiteX1" fmla="*/ 685800 w 8724900"/>
              <a:gd name="connsiteY1" fmla="*/ 203200 h 5207000"/>
              <a:gd name="connsiteX2" fmla="*/ 2844800 w 8724900"/>
              <a:gd name="connsiteY2" fmla="*/ 825500 h 5207000"/>
              <a:gd name="connsiteX3" fmla="*/ 3987800 w 8724900"/>
              <a:gd name="connsiteY3" fmla="*/ 1143000 h 5207000"/>
              <a:gd name="connsiteX4" fmla="*/ 5562600 w 8724900"/>
              <a:gd name="connsiteY4" fmla="*/ 1612900 h 5207000"/>
              <a:gd name="connsiteX5" fmla="*/ 6934200 w 8724900"/>
              <a:gd name="connsiteY5" fmla="*/ 1993900 h 5207000"/>
              <a:gd name="connsiteX6" fmla="*/ 7543800 w 8724900"/>
              <a:gd name="connsiteY6" fmla="*/ 2197100 h 5207000"/>
              <a:gd name="connsiteX7" fmla="*/ 8166100 w 8724900"/>
              <a:gd name="connsiteY7" fmla="*/ 2387600 h 5207000"/>
              <a:gd name="connsiteX8" fmla="*/ 8699500 w 8724900"/>
              <a:gd name="connsiteY8" fmla="*/ 2552700 h 5207000"/>
              <a:gd name="connsiteX9" fmla="*/ 8724900 w 8724900"/>
              <a:gd name="connsiteY9" fmla="*/ 5207000 h 5207000"/>
              <a:gd name="connsiteX10" fmla="*/ 0 w 8724900"/>
              <a:gd name="connsiteY10" fmla="*/ 5143500 h 5207000"/>
              <a:gd name="connsiteX11" fmla="*/ 25400 w 8724900"/>
              <a:gd name="connsiteY11" fmla="*/ 0 h 5207000"/>
              <a:gd name="connsiteX0" fmla="*/ 25400 w 8699500"/>
              <a:gd name="connsiteY0" fmla="*/ 0 h 5143500"/>
              <a:gd name="connsiteX1" fmla="*/ 685800 w 8699500"/>
              <a:gd name="connsiteY1" fmla="*/ 203200 h 5143500"/>
              <a:gd name="connsiteX2" fmla="*/ 2844800 w 8699500"/>
              <a:gd name="connsiteY2" fmla="*/ 825500 h 5143500"/>
              <a:gd name="connsiteX3" fmla="*/ 3987800 w 8699500"/>
              <a:gd name="connsiteY3" fmla="*/ 1143000 h 5143500"/>
              <a:gd name="connsiteX4" fmla="*/ 5562600 w 8699500"/>
              <a:gd name="connsiteY4" fmla="*/ 1612900 h 5143500"/>
              <a:gd name="connsiteX5" fmla="*/ 6934200 w 8699500"/>
              <a:gd name="connsiteY5" fmla="*/ 1993900 h 5143500"/>
              <a:gd name="connsiteX6" fmla="*/ 7543800 w 8699500"/>
              <a:gd name="connsiteY6" fmla="*/ 2197100 h 5143500"/>
              <a:gd name="connsiteX7" fmla="*/ 8166100 w 8699500"/>
              <a:gd name="connsiteY7" fmla="*/ 2387600 h 5143500"/>
              <a:gd name="connsiteX8" fmla="*/ 8699500 w 8699500"/>
              <a:gd name="connsiteY8" fmla="*/ 2552700 h 5143500"/>
              <a:gd name="connsiteX9" fmla="*/ 8585200 w 8699500"/>
              <a:gd name="connsiteY9" fmla="*/ 5041900 h 5143500"/>
              <a:gd name="connsiteX10" fmla="*/ 0 w 8699500"/>
              <a:gd name="connsiteY10" fmla="*/ 5143500 h 5143500"/>
              <a:gd name="connsiteX11" fmla="*/ 25400 w 8699500"/>
              <a:gd name="connsiteY11" fmla="*/ 0 h 5143500"/>
              <a:gd name="connsiteX0" fmla="*/ 177800 w 8851900"/>
              <a:gd name="connsiteY0" fmla="*/ 0 h 5041900"/>
              <a:gd name="connsiteX1" fmla="*/ 838200 w 8851900"/>
              <a:gd name="connsiteY1" fmla="*/ 203200 h 5041900"/>
              <a:gd name="connsiteX2" fmla="*/ 2997200 w 8851900"/>
              <a:gd name="connsiteY2" fmla="*/ 825500 h 5041900"/>
              <a:gd name="connsiteX3" fmla="*/ 4140200 w 8851900"/>
              <a:gd name="connsiteY3" fmla="*/ 1143000 h 5041900"/>
              <a:gd name="connsiteX4" fmla="*/ 5715000 w 8851900"/>
              <a:gd name="connsiteY4" fmla="*/ 1612900 h 5041900"/>
              <a:gd name="connsiteX5" fmla="*/ 7086600 w 8851900"/>
              <a:gd name="connsiteY5" fmla="*/ 1993900 h 5041900"/>
              <a:gd name="connsiteX6" fmla="*/ 7696200 w 8851900"/>
              <a:gd name="connsiteY6" fmla="*/ 2197100 h 5041900"/>
              <a:gd name="connsiteX7" fmla="*/ 8318500 w 8851900"/>
              <a:gd name="connsiteY7" fmla="*/ 2387600 h 5041900"/>
              <a:gd name="connsiteX8" fmla="*/ 8851900 w 8851900"/>
              <a:gd name="connsiteY8" fmla="*/ 2552700 h 5041900"/>
              <a:gd name="connsiteX9" fmla="*/ 8737600 w 8851900"/>
              <a:gd name="connsiteY9" fmla="*/ 5041900 h 5041900"/>
              <a:gd name="connsiteX10" fmla="*/ 0 w 8851900"/>
              <a:gd name="connsiteY10" fmla="*/ 4978400 h 5041900"/>
              <a:gd name="connsiteX11" fmla="*/ 177800 w 88519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96200 w 8737600"/>
              <a:gd name="connsiteY6" fmla="*/ 2197100 h 5041900"/>
              <a:gd name="connsiteX7" fmla="*/ 8318500 w 8737600"/>
              <a:gd name="connsiteY7" fmla="*/ 23876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96200 w 8737600"/>
              <a:gd name="connsiteY6" fmla="*/ 21971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3314700 w 8737600"/>
              <a:gd name="connsiteY2" fmla="*/ 14859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355600 w 8737600"/>
              <a:gd name="connsiteY1" fmla="*/ 1104900 h 5041900"/>
              <a:gd name="connsiteX2" fmla="*/ 3314700 w 8737600"/>
              <a:gd name="connsiteY2" fmla="*/ 14859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38100 w 8737600"/>
              <a:gd name="connsiteY0" fmla="*/ 177800 h 3937000"/>
              <a:gd name="connsiteX1" fmla="*/ 355600 w 8737600"/>
              <a:gd name="connsiteY1" fmla="*/ 0 h 3937000"/>
              <a:gd name="connsiteX2" fmla="*/ 3314700 w 8737600"/>
              <a:gd name="connsiteY2" fmla="*/ 381000 h 3937000"/>
              <a:gd name="connsiteX3" fmla="*/ 3911600 w 8737600"/>
              <a:gd name="connsiteY3" fmla="*/ 952500 h 3937000"/>
              <a:gd name="connsiteX4" fmla="*/ 5727700 w 8737600"/>
              <a:gd name="connsiteY4" fmla="*/ 939800 h 3937000"/>
              <a:gd name="connsiteX5" fmla="*/ 7010400 w 8737600"/>
              <a:gd name="connsiteY5" fmla="*/ 952500 h 3937000"/>
              <a:gd name="connsiteX6" fmla="*/ 7658100 w 8737600"/>
              <a:gd name="connsiteY6" fmla="*/ 1155700 h 3937000"/>
              <a:gd name="connsiteX7" fmla="*/ 8216900 w 8737600"/>
              <a:gd name="connsiteY7" fmla="*/ 1511300 h 3937000"/>
              <a:gd name="connsiteX8" fmla="*/ 8737600 w 8737600"/>
              <a:gd name="connsiteY8" fmla="*/ 2057400 h 3937000"/>
              <a:gd name="connsiteX9" fmla="*/ 8737600 w 8737600"/>
              <a:gd name="connsiteY9" fmla="*/ 3937000 h 3937000"/>
              <a:gd name="connsiteX10" fmla="*/ 0 w 8737600"/>
              <a:gd name="connsiteY10" fmla="*/ 3873500 h 3937000"/>
              <a:gd name="connsiteX11" fmla="*/ 38100 w 8737600"/>
              <a:gd name="connsiteY11" fmla="*/ 177800 h 3937000"/>
              <a:gd name="connsiteX0" fmla="*/ 38100 w 8737600"/>
              <a:gd name="connsiteY0" fmla="*/ 0 h 3759200"/>
              <a:gd name="connsiteX1" fmla="*/ 3314700 w 8737600"/>
              <a:gd name="connsiteY1" fmla="*/ 203200 h 3759200"/>
              <a:gd name="connsiteX2" fmla="*/ 3911600 w 8737600"/>
              <a:gd name="connsiteY2" fmla="*/ 7747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911600 w 8737600"/>
              <a:gd name="connsiteY2" fmla="*/ 7747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04200 w 8737600"/>
              <a:gd name="connsiteY6" fmla="*/ 14732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7600" h="3759200">
                <a:moveTo>
                  <a:pt x="38100" y="0"/>
                </a:moveTo>
                <a:lnTo>
                  <a:pt x="3314700" y="63500"/>
                </a:lnTo>
                <a:lnTo>
                  <a:pt x="3886200" y="939800"/>
                </a:lnTo>
                <a:lnTo>
                  <a:pt x="6464300" y="965200"/>
                </a:lnTo>
                <a:lnTo>
                  <a:pt x="7112000" y="977900"/>
                </a:lnTo>
                <a:lnTo>
                  <a:pt x="7696200" y="1181100"/>
                </a:lnTo>
                <a:lnTo>
                  <a:pt x="8204200" y="1473200"/>
                </a:lnTo>
                <a:lnTo>
                  <a:pt x="8737600" y="1879600"/>
                </a:lnTo>
                <a:lnTo>
                  <a:pt x="8737600" y="3759200"/>
                </a:lnTo>
                <a:lnTo>
                  <a:pt x="0" y="3695700"/>
                </a:lnTo>
                <a:lnTo>
                  <a:pt x="38100" y="0"/>
                </a:lnTo>
                <a:close/>
              </a:path>
            </a:pathLst>
          </a:custGeom>
          <a:solidFill>
            <a:schemeClr val="accent5">
              <a:lumMod val="60000"/>
              <a:lumOff val="40000"/>
              <a:alpha val="33000"/>
            </a:schemeClr>
          </a:solidFill>
          <a:ln w="9525">
            <a:noFill/>
          </a:ln>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nvGrpSpPr>
          <p:cNvPr id="45063" name="Group 7"/>
          <p:cNvGrpSpPr>
            <a:grpSpLocks/>
          </p:cNvGrpSpPr>
          <p:nvPr/>
        </p:nvGrpSpPr>
        <p:grpSpPr bwMode="auto">
          <a:xfrm>
            <a:off x="2959100" y="1689100"/>
            <a:ext cx="1168400" cy="3041650"/>
            <a:chOff x="5822950" y="1168400"/>
            <a:chExt cx="1168400" cy="3041650"/>
          </a:xfrm>
        </p:grpSpPr>
        <p:sp>
          <p:nvSpPr>
            <p:cNvPr id="10" name="Rectangle 9"/>
            <p:cNvSpPr/>
            <p:nvPr/>
          </p:nvSpPr>
          <p:spPr bwMode="auto">
            <a:xfrm>
              <a:off x="5822950" y="3600450"/>
              <a:ext cx="241300" cy="520700"/>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1" name="Rectangle 10"/>
            <p:cNvSpPr/>
            <p:nvPr/>
          </p:nvSpPr>
          <p:spPr bwMode="auto">
            <a:xfrm>
              <a:off x="6750050" y="3600450"/>
              <a:ext cx="241300" cy="520700"/>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4" name="Rectangle 3"/>
            <p:cNvSpPr/>
            <p:nvPr/>
          </p:nvSpPr>
          <p:spPr bwMode="auto">
            <a:xfrm>
              <a:off x="6026150" y="1168400"/>
              <a:ext cx="749300" cy="3041650"/>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grpSp>
        <p:nvGrpSpPr>
          <p:cNvPr id="45064" name="Group 1"/>
          <p:cNvGrpSpPr>
            <a:grpSpLocks/>
          </p:cNvGrpSpPr>
          <p:nvPr/>
        </p:nvGrpSpPr>
        <p:grpSpPr bwMode="auto">
          <a:xfrm>
            <a:off x="6032500" y="2590800"/>
            <a:ext cx="1168400" cy="2139950"/>
            <a:chOff x="6032500" y="2590800"/>
            <a:chExt cx="1168400" cy="2139950"/>
          </a:xfrm>
        </p:grpSpPr>
        <p:sp>
          <p:nvSpPr>
            <p:cNvPr id="15" name="Rectangle 14"/>
            <p:cNvSpPr/>
            <p:nvPr/>
          </p:nvSpPr>
          <p:spPr bwMode="auto">
            <a:xfrm>
              <a:off x="6032500" y="4121150"/>
              <a:ext cx="241300" cy="547688"/>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7" name="Rectangle 16"/>
            <p:cNvSpPr/>
            <p:nvPr/>
          </p:nvSpPr>
          <p:spPr bwMode="auto">
            <a:xfrm>
              <a:off x="6959600" y="4121150"/>
              <a:ext cx="241300" cy="547688"/>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8" name="Rectangle 17"/>
            <p:cNvSpPr/>
            <p:nvPr/>
          </p:nvSpPr>
          <p:spPr bwMode="auto">
            <a:xfrm>
              <a:off x="6235700" y="2590800"/>
              <a:ext cx="749300" cy="2139950"/>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spTree>
    <p:extLst>
      <p:ext uri="{BB962C8B-B14F-4D97-AF65-F5344CB8AC3E}">
        <p14:creationId xmlns:p14="http://schemas.microsoft.com/office/powerpoint/2010/main" val="4212555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5"/>
          <p:cNvSpPr>
            <a:spLocks/>
          </p:cNvSpPr>
          <p:nvPr/>
        </p:nvSpPr>
        <p:spPr bwMode="auto">
          <a:xfrm>
            <a:off x="177800" y="1885950"/>
            <a:ext cx="8724900" cy="4737100"/>
          </a:xfrm>
          <a:custGeom>
            <a:avLst/>
            <a:gdLst>
              <a:gd name="T0" fmla="*/ 25400 w 8724900"/>
              <a:gd name="T1" fmla="*/ 0 h 5207000"/>
              <a:gd name="T2" fmla="*/ 8699500 w 8724900"/>
              <a:gd name="T3" fmla="*/ 1748637 h 5207000"/>
              <a:gd name="T4" fmla="*/ 8724900 w 8724900"/>
              <a:gd name="T5" fmla="*/ 3566872 h 5207000"/>
              <a:gd name="T6" fmla="*/ 0 w 8724900"/>
              <a:gd name="T7" fmla="*/ 3523373 h 5207000"/>
              <a:gd name="T8" fmla="*/ 25400 w 8724900"/>
              <a:gd name="T9" fmla="*/ 0 h 5207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24900" h="5207000">
                <a:moveTo>
                  <a:pt x="25400" y="0"/>
                </a:moveTo>
                <a:lnTo>
                  <a:pt x="8699500" y="2552700"/>
                </a:lnTo>
                <a:lnTo>
                  <a:pt x="8724900" y="5207000"/>
                </a:lnTo>
                <a:lnTo>
                  <a:pt x="0" y="5143500"/>
                </a:lnTo>
                <a:lnTo>
                  <a:pt x="25400" y="0"/>
                </a:lnTo>
                <a:close/>
              </a:path>
            </a:pathLst>
          </a:custGeom>
          <a:solidFill>
            <a:srgbClr val="D2A284">
              <a:alpha val="32941"/>
            </a:srgbClr>
          </a:solidFill>
          <a:ln w="9525">
            <a:solidFill>
              <a:schemeClr val="tx1"/>
            </a:solidFill>
            <a:round/>
            <a:headEnd/>
            <a:tailEnd/>
          </a:ln>
        </p:spPr>
        <p:txBody>
          <a:bodyPr lIns="90000" tIns="46800" rIns="90000" bIns="46800" anchor="b"/>
          <a:lstStyle/>
          <a:p>
            <a:endParaRPr lang="en-US"/>
          </a:p>
        </p:txBody>
      </p:sp>
      <p:sp>
        <p:nvSpPr>
          <p:cNvPr id="6" name="Rectangle 5"/>
          <p:cNvSpPr/>
          <p:nvPr/>
        </p:nvSpPr>
        <p:spPr bwMode="auto">
          <a:xfrm>
            <a:off x="7404100" y="4787900"/>
            <a:ext cx="171450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9" name="Rectangle 8"/>
          <p:cNvSpPr/>
          <p:nvPr/>
        </p:nvSpPr>
        <p:spPr bwMode="auto">
          <a:xfrm>
            <a:off x="4330700" y="4787900"/>
            <a:ext cx="189865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3" name="Rectangle 12"/>
          <p:cNvSpPr/>
          <p:nvPr/>
        </p:nvSpPr>
        <p:spPr bwMode="auto">
          <a:xfrm>
            <a:off x="203200" y="4787900"/>
            <a:ext cx="2959100" cy="520700"/>
          </a:xfrm>
          <a:prstGeom prst="rect">
            <a:avLst/>
          </a:prstGeom>
          <a:pattFill prst="lgConfetti">
            <a:fgClr>
              <a:schemeClr val="tx1">
                <a:lumMod val="50000"/>
                <a:lumOff val="50000"/>
              </a:schemeClr>
            </a:fgClr>
            <a:bgClr>
              <a:schemeClr val="bg1"/>
            </a:bgClr>
          </a:pattFill>
          <a:ln w="19050" cap="flat" cmpd="sng" algn="ctr">
            <a:solidFill>
              <a:schemeClr val="tx1">
                <a:lumMod val="95000"/>
                <a:lumOff val="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19" name="Freeform 18"/>
          <p:cNvSpPr/>
          <p:nvPr/>
        </p:nvSpPr>
        <p:spPr>
          <a:xfrm>
            <a:off x="177800" y="2851150"/>
            <a:ext cx="8737600" cy="3759200"/>
          </a:xfrm>
          <a:custGeom>
            <a:avLst/>
            <a:gdLst>
              <a:gd name="connsiteX0" fmla="*/ 482600 w 8102600"/>
              <a:gd name="connsiteY0" fmla="*/ 0 h 5384800"/>
              <a:gd name="connsiteX1" fmla="*/ 3238500 w 8102600"/>
              <a:gd name="connsiteY1" fmla="*/ 1104900 h 5384800"/>
              <a:gd name="connsiteX2" fmla="*/ 5715000 w 8102600"/>
              <a:gd name="connsiteY2" fmla="*/ 2349500 h 5384800"/>
              <a:gd name="connsiteX3" fmla="*/ 7899400 w 8102600"/>
              <a:gd name="connsiteY3" fmla="*/ 2971800 h 5384800"/>
              <a:gd name="connsiteX4" fmla="*/ 8102600 w 8102600"/>
              <a:gd name="connsiteY4" fmla="*/ 5346700 h 5384800"/>
              <a:gd name="connsiteX5" fmla="*/ 4064000 w 8102600"/>
              <a:gd name="connsiteY5" fmla="*/ 5384800 h 5384800"/>
              <a:gd name="connsiteX6" fmla="*/ 927100 w 8102600"/>
              <a:gd name="connsiteY6" fmla="*/ 4902200 h 5384800"/>
              <a:gd name="connsiteX7" fmla="*/ 0 w 8102600"/>
              <a:gd name="connsiteY7" fmla="*/ 1485900 h 5384800"/>
              <a:gd name="connsiteX0" fmla="*/ 25400 w 7645400"/>
              <a:gd name="connsiteY0" fmla="*/ 0 h 5384800"/>
              <a:gd name="connsiteX1" fmla="*/ 2781300 w 7645400"/>
              <a:gd name="connsiteY1" fmla="*/ 1104900 h 5384800"/>
              <a:gd name="connsiteX2" fmla="*/ 5257800 w 7645400"/>
              <a:gd name="connsiteY2" fmla="*/ 2349500 h 5384800"/>
              <a:gd name="connsiteX3" fmla="*/ 7442200 w 7645400"/>
              <a:gd name="connsiteY3" fmla="*/ 2971800 h 5384800"/>
              <a:gd name="connsiteX4" fmla="*/ 7645400 w 7645400"/>
              <a:gd name="connsiteY4" fmla="*/ 5346700 h 5384800"/>
              <a:gd name="connsiteX5" fmla="*/ 3606800 w 7645400"/>
              <a:gd name="connsiteY5" fmla="*/ 5384800 h 5384800"/>
              <a:gd name="connsiteX6" fmla="*/ 469900 w 7645400"/>
              <a:gd name="connsiteY6" fmla="*/ 4902200 h 5384800"/>
              <a:gd name="connsiteX7" fmla="*/ 0 w 7645400"/>
              <a:gd name="connsiteY7" fmla="*/ 50800 h 5384800"/>
              <a:gd name="connsiteX0" fmla="*/ 596900 w 8216900"/>
              <a:gd name="connsiteY0" fmla="*/ 0 h 5384800"/>
              <a:gd name="connsiteX1" fmla="*/ 3352800 w 8216900"/>
              <a:gd name="connsiteY1" fmla="*/ 1104900 h 5384800"/>
              <a:gd name="connsiteX2" fmla="*/ 5829300 w 8216900"/>
              <a:gd name="connsiteY2" fmla="*/ 2349500 h 5384800"/>
              <a:gd name="connsiteX3" fmla="*/ 8013700 w 8216900"/>
              <a:gd name="connsiteY3" fmla="*/ 2971800 h 5384800"/>
              <a:gd name="connsiteX4" fmla="*/ 8216900 w 8216900"/>
              <a:gd name="connsiteY4" fmla="*/ 5346700 h 5384800"/>
              <a:gd name="connsiteX5" fmla="*/ 4178300 w 8216900"/>
              <a:gd name="connsiteY5" fmla="*/ 5384800 h 5384800"/>
              <a:gd name="connsiteX6" fmla="*/ 0 w 8216900"/>
              <a:gd name="connsiteY6" fmla="*/ 5067300 h 5384800"/>
              <a:gd name="connsiteX7" fmla="*/ 571500 w 8216900"/>
              <a:gd name="connsiteY7" fmla="*/ 50800 h 5384800"/>
              <a:gd name="connsiteX0" fmla="*/ 596900 w 8216900"/>
              <a:gd name="connsiteY0" fmla="*/ 165100 h 5549900"/>
              <a:gd name="connsiteX1" fmla="*/ 3352800 w 8216900"/>
              <a:gd name="connsiteY1" fmla="*/ 1270000 h 5549900"/>
              <a:gd name="connsiteX2" fmla="*/ 5829300 w 8216900"/>
              <a:gd name="connsiteY2" fmla="*/ 2514600 h 5549900"/>
              <a:gd name="connsiteX3" fmla="*/ 8013700 w 8216900"/>
              <a:gd name="connsiteY3" fmla="*/ 3136900 h 5549900"/>
              <a:gd name="connsiteX4" fmla="*/ 8216900 w 8216900"/>
              <a:gd name="connsiteY4" fmla="*/ 5511800 h 5549900"/>
              <a:gd name="connsiteX5" fmla="*/ 4178300 w 8216900"/>
              <a:gd name="connsiteY5" fmla="*/ 5549900 h 5549900"/>
              <a:gd name="connsiteX6" fmla="*/ 0 w 8216900"/>
              <a:gd name="connsiteY6" fmla="*/ 5232400 h 5549900"/>
              <a:gd name="connsiteX7" fmla="*/ 50800 w 8216900"/>
              <a:gd name="connsiteY7" fmla="*/ 0 h 5549900"/>
              <a:gd name="connsiteX0" fmla="*/ 76200 w 8216900"/>
              <a:gd name="connsiteY0" fmla="*/ 50800 h 5549900"/>
              <a:gd name="connsiteX1" fmla="*/ 3352800 w 8216900"/>
              <a:gd name="connsiteY1" fmla="*/ 1270000 h 5549900"/>
              <a:gd name="connsiteX2" fmla="*/ 5829300 w 8216900"/>
              <a:gd name="connsiteY2" fmla="*/ 2514600 h 5549900"/>
              <a:gd name="connsiteX3" fmla="*/ 8013700 w 8216900"/>
              <a:gd name="connsiteY3" fmla="*/ 3136900 h 5549900"/>
              <a:gd name="connsiteX4" fmla="*/ 8216900 w 8216900"/>
              <a:gd name="connsiteY4" fmla="*/ 5511800 h 5549900"/>
              <a:gd name="connsiteX5" fmla="*/ 4178300 w 8216900"/>
              <a:gd name="connsiteY5" fmla="*/ 5549900 h 5549900"/>
              <a:gd name="connsiteX6" fmla="*/ 0 w 8216900"/>
              <a:gd name="connsiteY6" fmla="*/ 5232400 h 5549900"/>
              <a:gd name="connsiteX7" fmla="*/ 50800 w 8216900"/>
              <a:gd name="connsiteY7" fmla="*/ 0 h 55499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8" fmla="*/ 76200 w 8216900"/>
              <a:gd name="connsiteY8" fmla="*/ 5080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4292600 w 8216900"/>
              <a:gd name="connsiteY5" fmla="*/ 5295900 h 5511800"/>
              <a:gd name="connsiteX6" fmla="*/ 0 w 8216900"/>
              <a:gd name="connsiteY6" fmla="*/ 5232400 h 5511800"/>
              <a:gd name="connsiteX7" fmla="*/ 50800 w 8216900"/>
              <a:gd name="connsiteY7" fmla="*/ 0 h 5511800"/>
              <a:gd name="connsiteX8" fmla="*/ 76200 w 8216900"/>
              <a:gd name="connsiteY8" fmla="*/ 50800 h 5511800"/>
              <a:gd name="connsiteX0" fmla="*/ 76200 w 8216900"/>
              <a:gd name="connsiteY0" fmla="*/ 50800 h 5511800"/>
              <a:gd name="connsiteX1" fmla="*/ 3352800 w 8216900"/>
              <a:gd name="connsiteY1" fmla="*/ 1270000 h 5511800"/>
              <a:gd name="connsiteX2" fmla="*/ 5829300 w 8216900"/>
              <a:gd name="connsiteY2" fmla="*/ 2514600 h 5511800"/>
              <a:gd name="connsiteX3" fmla="*/ 8013700 w 8216900"/>
              <a:gd name="connsiteY3" fmla="*/ 3136900 h 5511800"/>
              <a:gd name="connsiteX4" fmla="*/ 8216900 w 8216900"/>
              <a:gd name="connsiteY4" fmla="*/ 5511800 h 5511800"/>
              <a:gd name="connsiteX5" fmla="*/ 0 w 8216900"/>
              <a:gd name="connsiteY5" fmla="*/ 5232400 h 5511800"/>
              <a:gd name="connsiteX6" fmla="*/ 50800 w 8216900"/>
              <a:gd name="connsiteY6" fmla="*/ 0 h 5511800"/>
              <a:gd name="connsiteX7" fmla="*/ 76200 w 8216900"/>
              <a:gd name="connsiteY7" fmla="*/ 50800 h 5511800"/>
              <a:gd name="connsiteX0" fmla="*/ 76200 w 8216900"/>
              <a:gd name="connsiteY0" fmla="*/ 50800 h 5295900"/>
              <a:gd name="connsiteX1" fmla="*/ 3352800 w 8216900"/>
              <a:gd name="connsiteY1" fmla="*/ 1270000 h 5295900"/>
              <a:gd name="connsiteX2" fmla="*/ 5829300 w 8216900"/>
              <a:gd name="connsiteY2" fmla="*/ 2514600 h 5295900"/>
              <a:gd name="connsiteX3" fmla="*/ 8013700 w 8216900"/>
              <a:gd name="connsiteY3" fmla="*/ 3136900 h 5295900"/>
              <a:gd name="connsiteX4" fmla="*/ 8216900 w 8216900"/>
              <a:gd name="connsiteY4" fmla="*/ 5295900 h 5295900"/>
              <a:gd name="connsiteX5" fmla="*/ 0 w 8216900"/>
              <a:gd name="connsiteY5" fmla="*/ 5232400 h 5295900"/>
              <a:gd name="connsiteX6" fmla="*/ 50800 w 8216900"/>
              <a:gd name="connsiteY6" fmla="*/ 0 h 5295900"/>
              <a:gd name="connsiteX7" fmla="*/ 76200 w 8216900"/>
              <a:gd name="connsiteY7" fmla="*/ 50800 h 5295900"/>
              <a:gd name="connsiteX0" fmla="*/ 76200 w 8724900"/>
              <a:gd name="connsiteY0" fmla="*/ 50800 h 5295900"/>
              <a:gd name="connsiteX1" fmla="*/ 3352800 w 8724900"/>
              <a:gd name="connsiteY1" fmla="*/ 1270000 h 5295900"/>
              <a:gd name="connsiteX2" fmla="*/ 5829300 w 8724900"/>
              <a:gd name="connsiteY2" fmla="*/ 2514600 h 5295900"/>
              <a:gd name="connsiteX3" fmla="*/ 8013700 w 8724900"/>
              <a:gd name="connsiteY3" fmla="*/ 3136900 h 5295900"/>
              <a:gd name="connsiteX4" fmla="*/ 8724900 w 8724900"/>
              <a:gd name="connsiteY4" fmla="*/ 5295900 h 5295900"/>
              <a:gd name="connsiteX5" fmla="*/ 0 w 8724900"/>
              <a:gd name="connsiteY5" fmla="*/ 5232400 h 5295900"/>
              <a:gd name="connsiteX6" fmla="*/ 50800 w 8724900"/>
              <a:gd name="connsiteY6" fmla="*/ 0 h 5295900"/>
              <a:gd name="connsiteX7" fmla="*/ 76200 w 8724900"/>
              <a:gd name="connsiteY7" fmla="*/ 50800 h 5295900"/>
              <a:gd name="connsiteX0" fmla="*/ 76200 w 8724900"/>
              <a:gd name="connsiteY0" fmla="*/ 50800 h 5295900"/>
              <a:gd name="connsiteX1" fmla="*/ 3352800 w 8724900"/>
              <a:gd name="connsiteY1" fmla="*/ 1270000 h 5295900"/>
              <a:gd name="connsiteX2" fmla="*/ 5829300 w 8724900"/>
              <a:gd name="connsiteY2" fmla="*/ 2514600 h 5295900"/>
              <a:gd name="connsiteX3" fmla="*/ 7607300 w 8724900"/>
              <a:gd name="connsiteY3" fmla="*/ 2413000 h 5295900"/>
              <a:gd name="connsiteX4" fmla="*/ 8724900 w 8724900"/>
              <a:gd name="connsiteY4" fmla="*/ 5295900 h 5295900"/>
              <a:gd name="connsiteX5" fmla="*/ 0 w 8724900"/>
              <a:gd name="connsiteY5" fmla="*/ 5232400 h 5295900"/>
              <a:gd name="connsiteX6" fmla="*/ 50800 w 8724900"/>
              <a:gd name="connsiteY6" fmla="*/ 0 h 5295900"/>
              <a:gd name="connsiteX7" fmla="*/ 76200 w 8724900"/>
              <a:gd name="connsiteY7" fmla="*/ 50800 h 5295900"/>
              <a:gd name="connsiteX0" fmla="*/ 76200 w 8724900"/>
              <a:gd name="connsiteY0" fmla="*/ 50800 h 5295900"/>
              <a:gd name="connsiteX1" fmla="*/ 3352800 w 8724900"/>
              <a:gd name="connsiteY1" fmla="*/ 1270000 h 5295900"/>
              <a:gd name="connsiteX2" fmla="*/ 7607300 w 8724900"/>
              <a:gd name="connsiteY2" fmla="*/ 2413000 h 5295900"/>
              <a:gd name="connsiteX3" fmla="*/ 8724900 w 8724900"/>
              <a:gd name="connsiteY3" fmla="*/ 5295900 h 5295900"/>
              <a:gd name="connsiteX4" fmla="*/ 0 w 8724900"/>
              <a:gd name="connsiteY4" fmla="*/ 5232400 h 5295900"/>
              <a:gd name="connsiteX5" fmla="*/ 50800 w 8724900"/>
              <a:gd name="connsiteY5" fmla="*/ 0 h 5295900"/>
              <a:gd name="connsiteX6" fmla="*/ 76200 w 8724900"/>
              <a:gd name="connsiteY6" fmla="*/ 50800 h 5295900"/>
              <a:gd name="connsiteX0" fmla="*/ 76200 w 8724900"/>
              <a:gd name="connsiteY0" fmla="*/ 50800 h 5295900"/>
              <a:gd name="connsiteX1" fmla="*/ 7607300 w 8724900"/>
              <a:gd name="connsiteY1" fmla="*/ 2413000 h 5295900"/>
              <a:gd name="connsiteX2" fmla="*/ 8724900 w 8724900"/>
              <a:gd name="connsiteY2" fmla="*/ 5295900 h 5295900"/>
              <a:gd name="connsiteX3" fmla="*/ 0 w 8724900"/>
              <a:gd name="connsiteY3" fmla="*/ 5232400 h 5295900"/>
              <a:gd name="connsiteX4" fmla="*/ 50800 w 8724900"/>
              <a:gd name="connsiteY4" fmla="*/ 0 h 5295900"/>
              <a:gd name="connsiteX5" fmla="*/ 76200 w 8724900"/>
              <a:gd name="connsiteY5" fmla="*/ 50800 h 5295900"/>
              <a:gd name="connsiteX0" fmla="*/ 76200 w 8724900"/>
              <a:gd name="connsiteY0" fmla="*/ 50800 h 5295900"/>
              <a:gd name="connsiteX1" fmla="*/ 8699500 w 8724900"/>
              <a:gd name="connsiteY1" fmla="*/ 2641600 h 5295900"/>
              <a:gd name="connsiteX2" fmla="*/ 8724900 w 8724900"/>
              <a:gd name="connsiteY2" fmla="*/ 5295900 h 5295900"/>
              <a:gd name="connsiteX3" fmla="*/ 0 w 8724900"/>
              <a:gd name="connsiteY3" fmla="*/ 5232400 h 5295900"/>
              <a:gd name="connsiteX4" fmla="*/ 50800 w 8724900"/>
              <a:gd name="connsiteY4" fmla="*/ 0 h 5295900"/>
              <a:gd name="connsiteX5" fmla="*/ 76200 w 8724900"/>
              <a:gd name="connsiteY5" fmla="*/ 50800 h 5295900"/>
              <a:gd name="connsiteX0" fmla="*/ 50800 w 8724900"/>
              <a:gd name="connsiteY0" fmla="*/ 0 h 5295900"/>
              <a:gd name="connsiteX1" fmla="*/ 8699500 w 8724900"/>
              <a:gd name="connsiteY1" fmla="*/ 2641600 h 5295900"/>
              <a:gd name="connsiteX2" fmla="*/ 8724900 w 8724900"/>
              <a:gd name="connsiteY2" fmla="*/ 5295900 h 5295900"/>
              <a:gd name="connsiteX3" fmla="*/ 0 w 8724900"/>
              <a:gd name="connsiteY3" fmla="*/ 5232400 h 5295900"/>
              <a:gd name="connsiteX4" fmla="*/ 50800 w 8724900"/>
              <a:gd name="connsiteY4" fmla="*/ 0 h 5295900"/>
              <a:gd name="connsiteX0" fmla="*/ 25400 w 8724900"/>
              <a:gd name="connsiteY0" fmla="*/ 0 h 5207000"/>
              <a:gd name="connsiteX1" fmla="*/ 8699500 w 8724900"/>
              <a:gd name="connsiteY1" fmla="*/ 2552700 h 5207000"/>
              <a:gd name="connsiteX2" fmla="*/ 8724900 w 8724900"/>
              <a:gd name="connsiteY2" fmla="*/ 5207000 h 5207000"/>
              <a:gd name="connsiteX3" fmla="*/ 0 w 8724900"/>
              <a:gd name="connsiteY3" fmla="*/ 5143500 h 5207000"/>
              <a:gd name="connsiteX4" fmla="*/ 25400 w 8724900"/>
              <a:gd name="connsiteY4" fmla="*/ 0 h 5207000"/>
              <a:gd name="connsiteX0" fmla="*/ 25400 w 8724900"/>
              <a:gd name="connsiteY0" fmla="*/ 0 h 5207000"/>
              <a:gd name="connsiteX1" fmla="*/ 7543800 w 8724900"/>
              <a:gd name="connsiteY1" fmla="*/ 2197100 h 5207000"/>
              <a:gd name="connsiteX2" fmla="*/ 8699500 w 8724900"/>
              <a:gd name="connsiteY2" fmla="*/ 2552700 h 5207000"/>
              <a:gd name="connsiteX3" fmla="*/ 8724900 w 8724900"/>
              <a:gd name="connsiteY3" fmla="*/ 5207000 h 5207000"/>
              <a:gd name="connsiteX4" fmla="*/ 0 w 8724900"/>
              <a:gd name="connsiteY4" fmla="*/ 5143500 h 5207000"/>
              <a:gd name="connsiteX5" fmla="*/ 25400 w 8724900"/>
              <a:gd name="connsiteY5" fmla="*/ 0 h 5207000"/>
              <a:gd name="connsiteX0" fmla="*/ 25400 w 8724900"/>
              <a:gd name="connsiteY0" fmla="*/ 0 h 5207000"/>
              <a:gd name="connsiteX1" fmla="*/ 7543800 w 8724900"/>
              <a:gd name="connsiteY1" fmla="*/ 2197100 h 5207000"/>
              <a:gd name="connsiteX2" fmla="*/ 8166100 w 8724900"/>
              <a:gd name="connsiteY2" fmla="*/ 2387600 h 5207000"/>
              <a:gd name="connsiteX3" fmla="*/ 8699500 w 8724900"/>
              <a:gd name="connsiteY3" fmla="*/ 2552700 h 5207000"/>
              <a:gd name="connsiteX4" fmla="*/ 8724900 w 8724900"/>
              <a:gd name="connsiteY4" fmla="*/ 5207000 h 5207000"/>
              <a:gd name="connsiteX5" fmla="*/ 0 w 8724900"/>
              <a:gd name="connsiteY5" fmla="*/ 5143500 h 5207000"/>
              <a:gd name="connsiteX6" fmla="*/ 25400 w 8724900"/>
              <a:gd name="connsiteY6" fmla="*/ 0 h 5207000"/>
              <a:gd name="connsiteX0" fmla="*/ 25400 w 8724900"/>
              <a:gd name="connsiteY0" fmla="*/ 0 h 5207000"/>
              <a:gd name="connsiteX1" fmla="*/ 7010400 w 8724900"/>
              <a:gd name="connsiteY1" fmla="*/ 2032000 h 5207000"/>
              <a:gd name="connsiteX2" fmla="*/ 7543800 w 8724900"/>
              <a:gd name="connsiteY2" fmla="*/ 2197100 h 5207000"/>
              <a:gd name="connsiteX3" fmla="*/ 8166100 w 8724900"/>
              <a:gd name="connsiteY3" fmla="*/ 2387600 h 5207000"/>
              <a:gd name="connsiteX4" fmla="*/ 8699500 w 8724900"/>
              <a:gd name="connsiteY4" fmla="*/ 2552700 h 5207000"/>
              <a:gd name="connsiteX5" fmla="*/ 8724900 w 8724900"/>
              <a:gd name="connsiteY5" fmla="*/ 5207000 h 5207000"/>
              <a:gd name="connsiteX6" fmla="*/ 0 w 8724900"/>
              <a:gd name="connsiteY6" fmla="*/ 5143500 h 5207000"/>
              <a:gd name="connsiteX7" fmla="*/ 25400 w 8724900"/>
              <a:gd name="connsiteY7" fmla="*/ 0 h 5207000"/>
              <a:gd name="connsiteX0" fmla="*/ 25400 w 8724900"/>
              <a:gd name="connsiteY0" fmla="*/ 0 h 5207000"/>
              <a:gd name="connsiteX1" fmla="*/ 5562600 w 8724900"/>
              <a:gd name="connsiteY1" fmla="*/ 1612900 h 5207000"/>
              <a:gd name="connsiteX2" fmla="*/ 7010400 w 8724900"/>
              <a:gd name="connsiteY2" fmla="*/ 2032000 h 5207000"/>
              <a:gd name="connsiteX3" fmla="*/ 7543800 w 8724900"/>
              <a:gd name="connsiteY3" fmla="*/ 2197100 h 5207000"/>
              <a:gd name="connsiteX4" fmla="*/ 8166100 w 8724900"/>
              <a:gd name="connsiteY4" fmla="*/ 2387600 h 5207000"/>
              <a:gd name="connsiteX5" fmla="*/ 8699500 w 8724900"/>
              <a:gd name="connsiteY5" fmla="*/ 2552700 h 5207000"/>
              <a:gd name="connsiteX6" fmla="*/ 8724900 w 8724900"/>
              <a:gd name="connsiteY6" fmla="*/ 5207000 h 5207000"/>
              <a:gd name="connsiteX7" fmla="*/ 0 w 8724900"/>
              <a:gd name="connsiteY7" fmla="*/ 5143500 h 5207000"/>
              <a:gd name="connsiteX8" fmla="*/ 25400 w 8724900"/>
              <a:gd name="connsiteY8" fmla="*/ 0 h 5207000"/>
              <a:gd name="connsiteX0" fmla="*/ 25400 w 8724900"/>
              <a:gd name="connsiteY0" fmla="*/ 0 h 5207000"/>
              <a:gd name="connsiteX1" fmla="*/ 3987800 w 8724900"/>
              <a:gd name="connsiteY1" fmla="*/ 1143000 h 5207000"/>
              <a:gd name="connsiteX2" fmla="*/ 5562600 w 8724900"/>
              <a:gd name="connsiteY2" fmla="*/ 1612900 h 5207000"/>
              <a:gd name="connsiteX3" fmla="*/ 7010400 w 8724900"/>
              <a:gd name="connsiteY3" fmla="*/ 2032000 h 5207000"/>
              <a:gd name="connsiteX4" fmla="*/ 7543800 w 8724900"/>
              <a:gd name="connsiteY4" fmla="*/ 2197100 h 5207000"/>
              <a:gd name="connsiteX5" fmla="*/ 8166100 w 8724900"/>
              <a:gd name="connsiteY5" fmla="*/ 2387600 h 5207000"/>
              <a:gd name="connsiteX6" fmla="*/ 8699500 w 8724900"/>
              <a:gd name="connsiteY6" fmla="*/ 2552700 h 5207000"/>
              <a:gd name="connsiteX7" fmla="*/ 8724900 w 8724900"/>
              <a:gd name="connsiteY7" fmla="*/ 5207000 h 5207000"/>
              <a:gd name="connsiteX8" fmla="*/ 0 w 8724900"/>
              <a:gd name="connsiteY8" fmla="*/ 5143500 h 5207000"/>
              <a:gd name="connsiteX9" fmla="*/ 25400 w 8724900"/>
              <a:gd name="connsiteY9" fmla="*/ 0 h 5207000"/>
              <a:gd name="connsiteX0" fmla="*/ 25400 w 8724900"/>
              <a:gd name="connsiteY0" fmla="*/ 0 h 5207000"/>
              <a:gd name="connsiteX1" fmla="*/ 2844800 w 8724900"/>
              <a:gd name="connsiteY1" fmla="*/ 825500 h 5207000"/>
              <a:gd name="connsiteX2" fmla="*/ 3987800 w 8724900"/>
              <a:gd name="connsiteY2" fmla="*/ 1143000 h 5207000"/>
              <a:gd name="connsiteX3" fmla="*/ 5562600 w 8724900"/>
              <a:gd name="connsiteY3" fmla="*/ 1612900 h 5207000"/>
              <a:gd name="connsiteX4" fmla="*/ 7010400 w 8724900"/>
              <a:gd name="connsiteY4" fmla="*/ 2032000 h 5207000"/>
              <a:gd name="connsiteX5" fmla="*/ 7543800 w 8724900"/>
              <a:gd name="connsiteY5" fmla="*/ 2197100 h 5207000"/>
              <a:gd name="connsiteX6" fmla="*/ 8166100 w 8724900"/>
              <a:gd name="connsiteY6" fmla="*/ 2387600 h 5207000"/>
              <a:gd name="connsiteX7" fmla="*/ 8699500 w 8724900"/>
              <a:gd name="connsiteY7" fmla="*/ 2552700 h 5207000"/>
              <a:gd name="connsiteX8" fmla="*/ 8724900 w 8724900"/>
              <a:gd name="connsiteY8" fmla="*/ 5207000 h 5207000"/>
              <a:gd name="connsiteX9" fmla="*/ 0 w 8724900"/>
              <a:gd name="connsiteY9" fmla="*/ 5143500 h 5207000"/>
              <a:gd name="connsiteX10" fmla="*/ 25400 w 8724900"/>
              <a:gd name="connsiteY10" fmla="*/ 0 h 5207000"/>
              <a:gd name="connsiteX0" fmla="*/ 25400 w 8724900"/>
              <a:gd name="connsiteY0" fmla="*/ 0 h 5207000"/>
              <a:gd name="connsiteX1" fmla="*/ 685800 w 8724900"/>
              <a:gd name="connsiteY1" fmla="*/ 203200 h 5207000"/>
              <a:gd name="connsiteX2" fmla="*/ 2844800 w 8724900"/>
              <a:gd name="connsiteY2" fmla="*/ 825500 h 5207000"/>
              <a:gd name="connsiteX3" fmla="*/ 3987800 w 8724900"/>
              <a:gd name="connsiteY3" fmla="*/ 1143000 h 5207000"/>
              <a:gd name="connsiteX4" fmla="*/ 5562600 w 8724900"/>
              <a:gd name="connsiteY4" fmla="*/ 1612900 h 5207000"/>
              <a:gd name="connsiteX5" fmla="*/ 7010400 w 8724900"/>
              <a:gd name="connsiteY5" fmla="*/ 2032000 h 5207000"/>
              <a:gd name="connsiteX6" fmla="*/ 7543800 w 8724900"/>
              <a:gd name="connsiteY6" fmla="*/ 2197100 h 5207000"/>
              <a:gd name="connsiteX7" fmla="*/ 8166100 w 8724900"/>
              <a:gd name="connsiteY7" fmla="*/ 2387600 h 5207000"/>
              <a:gd name="connsiteX8" fmla="*/ 8699500 w 8724900"/>
              <a:gd name="connsiteY8" fmla="*/ 2552700 h 5207000"/>
              <a:gd name="connsiteX9" fmla="*/ 8724900 w 8724900"/>
              <a:gd name="connsiteY9" fmla="*/ 5207000 h 5207000"/>
              <a:gd name="connsiteX10" fmla="*/ 0 w 8724900"/>
              <a:gd name="connsiteY10" fmla="*/ 5143500 h 5207000"/>
              <a:gd name="connsiteX11" fmla="*/ 25400 w 8724900"/>
              <a:gd name="connsiteY11" fmla="*/ 0 h 5207000"/>
              <a:gd name="connsiteX0" fmla="*/ 25400 w 8724900"/>
              <a:gd name="connsiteY0" fmla="*/ 0 h 5207000"/>
              <a:gd name="connsiteX1" fmla="*/ 685800 w 8724900"/>
              <a:gd name="connsiteY1" fmla="*/ 203200 h 5207000"/>
              <a:gd name="connsiteX2" fmla="*/ 2844800 w 8724900"/>
              <a:gd name="connsiteY2" fmla="*/ 825500 h 5207000"/>
              <a:gd name="connsiteX3" fmla="*/ 3987800 w 8724900"/>
              <a:gd name="connsiteY3" fmla="*/ 1143000 h 5207000"/>
              <a:gd name="connsiteX4" fmla="*/ 5562600 w 8724900"/>
              <a:gd name="connsiteY4" fmla="*/ 1612900 h 5207000"/>
              <a:gd name="connsiteX5" fmla="*/ 6934200 w 8724900"/>
              <a:gd name="connsiteY5" fmla="*/ 1993900 h 5207000"/>
              <a:gd name="connsiteX6" fmla="*/ 7543800 w 8724900"/>
              <a:gd name="connsiteY6" fmla="*/ 2197100 h 5207000"/>
              <a:gd name="connsiteX7" fmla="*/ 8166100 w 8724900"/>
              <a:gd name="connsiteY7" fmla="*/ 2387600 h 5207000"/>
              <a:gd name="connsiteX8" fmla="*/ 8699500 w 8724900"/>
              <a:gd name="connsiteY8" fmla="*/ 2552700 h 5207000"/>
              <a:gd name="connsiteX9" fmla="*/ 8724900 w 8724900"/>
              <a:gd name="connsiteY9" fmla="*/ 5207000 h 5207000"/>
              <a:gd name="connsiteX10" fmla="*/ 0 w 8724900"/>
              <a:gd name="connsiteY10" fmla="*/ 5143500 h 5207000"/>
              <a:gd name="connsiteX11" fmla="*/ 25400 w 8724900"/>
              <a:gd name="connsiteY11" fmla="*/ 0 h 5207000"/>
              <a:gd name="connsiteX0" fmla="*/ 25400 w 8699500"/>
              <a:gd name="connsiteY0" fmla="*/ 0 h 5143500"/>
              <a:gd name="connsiteX1" fmla="*/ 685800 w 8699500"/>
              <a:gd name="connsiteY1" fmla="*/ 203200 h 5143500"/>
              <a:gd name="connsiteX2" fmla="*/ 2844800 w 8699500"/>
              <a:gd name="connsiteY2" fmla="*/ 825500 h 5143500"/>
              <a:gd name="connsiteX3" fmla="*/ 3987800 w 8699500"/>
              <a:gd name="connsiteY3" fmla="*/ 1143000 h 5143500"/>
              <a:gd name="connsiteX4" fmla="*/ 5562600 w 8699500"/>
              <a:gd name="connsiteY4" fmla="*/ 1612900 h 5143500"/>
              <a:gd name="connsiteX5" fmla="*/ 6934200 w 8699500"/>
              <a:gd name="connsiteY5" fmla="*/ 1993900 h 5143500"/>
              <a:gd name="connsiteX6" fmla="*/ 7543800 w 8699500"/>
              <a:gd name="connsiteY6" fmla="*/ 2197100 h 5143500"/>
              <a:gd name="connsiteX7" fmla="*/ 8166100 w 8699500"/>
              <a:gd name="connsiteY7" fmla="*/ 2387600 h 5143500"/>
              <a:gd name="connsiteX8" fmla="*/ 8699500 w 8699500"/>
              <a:gd name="connsiteY8" fmla="*/ 2552700 h 5143500"/>
              <a:gd name="connsiteX9" fmla="*/ 8585200 w 8699500"/>
              <a:gd name="connsiteY9" fmla="*/ 5041900 h 5143500"/>
              <a:gd name="connsiteX10" fmla="*/ 0 w 8699500"/>
              <a:gd name="connsiteY10" fmla="*/ 5143500 h 5143500"/>
              <a:gd name="connsiteX11" fmla="*/ 25400 w 8699500"/>
              <a:gd name="connsiteY11" fmla="*/ 0 h 5143500"/>
              <a:gd name="connsiteX0" fmla="*/ 177800 w 8851900"/>
              <a:gd name="connsiteY0" fmla="*/ 0 h 5041900"/>
              <a:gd name="connsiteX1" fmla="*/ 838200 w 8851900"/>
              <a:gd name="connsiteY1" fmla="*/ 203200 h 5041900"/>
              <a:gd name="connsiteX2" fmla="*/ 2997200 w 8851900"/>
              <a:gd name="connsiteY2" fmla="*/ 825500 h 5041900"/>
              <a:gd name="connsiteX3" fmla="*/ 4140200 w 8851900"/>
              <a:gd name="connsiteY3" fmla="*/ 1143000 h 5041900"/>
              <a:gd name="connsiteX4" fmla="*/ 5715000 w 8851900"/>
              <a:gd name="connsiteY4" fmla="*/ 1612900 h 5041900"/>
              <a:gd name="connsiteX5" fmla="*/ 7086600 w 8851900"/>
              <a:gd name="connsiteY5" fmla="*/ 1993900 h 5041900"/>
              <a:gd name="connsiteX6" fmla="*/ 7696200 w 8851900"/>
              <a:gd name="connsiteY6" fmla="*/ 2197100 h 5041900"/>
              <a:gd name="connsiteX7" fmla="*/ 8318500 w 8851900"/>
              <a:gd name="connsiteY7" fmla="*/ 2387600 h 5041900"/>
              <a:gd name="connsiteX8" fmla="*/ 8851900 w 8851900"/>
              <a:gd name="connsiteY8" fmla="*/ 2552700 h 5041900"/>
              <a:gd name="connsiteX9" fmla="*/ 8737600 w 8851900"/>
              <a:gd name="connsiteY9" fmla="*/ 5041900 h 5041900"/>
              <a:gd name="connsiteX10" fmla="*/ 0 w 8851900"/>
              <a:gd name="connsiteY10" fmla="*/ 4978400 h 5041900"/>
              <a:gd name="connsiteX11" fmla="*/ 177800 w 88519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96200 w 8737600"/>
              <a:gd name="connsiteY6" fmla="*/ 2197100 h 5041900"/>
              <a:gd name="connsiteX7" fmla="*/ 8318500 w 8737600"/>
              <a:gd name="connsiteY7" fmla="*/ 23876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96200 w 8737600"/>
              <a:gd name="connsiteY6" fmla="*/ 21971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86600 w 8737600"/>
              <a:gd name="connsiteY5" fmla="*/ 19939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15000 w 8737600"/>
              <a:gd name="connsiteY4" fmla="*/ 16129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4140200 w 8737600"/>
              <a:gd name="connsiteY3" fmla="*/ 11430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2997200 w 8737600"/>
              <a:gd name="connsiteY2" fmla="*/ 8255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838200 w 8737600"/>
              <a:gd name="connsiteY1" fmla="*/ 203200 h 5041900"/>
              <a:gd name="connsiteX2" fmla="*/ 3314700 w 8737600"/>
              <a:gd name="connsiteY2" fmla="*/ 14859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177800 w 8737600"/>
              <a:gd name="connsiteY0" fmla="*/ 0 h 5041900"/>
              <a:gd name="connsiteX1" fmla="*/ 355600 w 8737600"/>
              <a:gd name="connsiteY1" fmla="*/ 1104900 h 5041900"/>
              <a:gd name="connsiteX2" fmla="*/ 3314700 w 8737600"/>
              <a:gd name="connsiteY2" fmla="*/ 1485900 h 5041900"/>
              <a:gd name="connsiteX3" fmla="*/ 3911600 w 8737600"/>
              <a:gd name="connsiteY3" fmla="*/ 2057400 h 5041900"/>
              <a:gd name="connsiteX4" fmla="*/ 5727700 w 8737600"/>
              <a:gd name="connsiteY4" fmla="*/ 2044700 h 5041900"/>
              <a:gd name="connsiteX5" fmla="*/ 7010400 w 8737600"/>
              <a:gd name="connsiteY5" fmla="*/ 2057400 h 5041900"/>
              <a:gd name="connsiteX6" fmla="*/ 7658100 w 8737600"/>
              <a:gd name="connsiteY6" fmla="*/ 2260600 h 5041900"/>
              <a:gd name="connsiteX7" fmla="*/ 8216900 w 8737600"/>
              <a:gd name="connsiteY7" fmla="*/ 2616200 h 5041900"/>
              <a:gd name="connsiteX8" fmla="*/ 8737600 w 8737600"/>
              <a:gd name="connsiteY8" fmla="*/ 3162300 h 5041900"/>
              <a:gd name="connsiteX9" fmla="*/ 8737600 w 8737600"/>
              <a:gd name="connsiteY9" fmla="*/ 5041900 h 5041900"/>
              <a:gd name="connsiteX10" fmla="*/ 0 w 8737600"/>
              <a:gd name="connsiteY10" fmla="*/ 4978400 h 5041900"/>
              <a:gd name="connsiteX11" fmla="*/ 177800 w 8737600"/>
              <a:gd name="connsiteY11" fmla="*/ 0 h 5041900"/>
              <a:gd name="connsiteX0" fmla="*/ 38100 w 8737600"/>
              <a:gd name="connsiteY0" fmla="*/ 177800 h 3937000"/>
              <a:gd name="connsiteX1" fmla="*/ 355600 w 8737600"/>
              <a:gd name="connsiteY1" fmla="*/ 0 h 3937000"/>
              <a:gd name="connsiteX2" fmla="*/ 3314700 w 8737600"/>
              <a:gd name="connsiteY2" fmla="*/ 381000 h 3937000"/>
              <a:gd name="connsiteX3" fmla="*/ 3911600 w 8737600"/>
              <a:gd name="connsiteY3" fmla="*/ 952500 h 3937000"/>
              <a:gd name="connsiteX4" fmla="*/ 5727700 w 8737600"/>
              <a:gd name="connsiteY4" fmla="*/ 939800 h 3937000"/>
              <a:gd name="connsiteX5" fmla="*/ 7010400 w 8737600"/>
              <a:gd name="connsiteY5" fmla="*/ 952500 h 3937000"/>
              <a:gd name="connsiteX6" fmla="*/ 7658100 w 8737600"/>
              <a:gd name="connsiteY6" fmla="*/ 1155700 h 3937000"/>
              <a:gd name="connsiteX7" fmla="*/ 8216900 w 8737600"/>
              <a:gd name="connsiteY7" fmla="*/ 1511300 h 3937000"/>
              <a:gd name="connsiteX8" fmla="*/ 8737600 w 8737600"/>
              <a:gd name="connsiteY8" fmla="*/ 2057400 h 3937000"/>
              <a:gd name="connsiteX9" fmla="*/ 8737600 w 8737600"/>
              <a:gd name="connsiteY9" fmla="*/ 3937000 h 3937000"/>
              <a:gd name="connsiteX10" fmla="*/ 0 w 8737600"/>
              <a:gd name="connsiteY10" fmla="*/ 3873500 h 3937000"/>
              <a:gd name="connsiteX11" fmla="*/ 38100 w 8737600"/>
              <a:gd name="connsiteY11" fmla="*/ 177800 h 3937000"/>
              <a:gd name="connsiteX0" fmla="*/ 38100 w 8737600"/>
              <a:gd name="connsiteY0" fmla="*/ 0 h 3759200"/>
              <a:gd name="connsiteX1" fmla="*/ 3314700 w 8737600"/>
              <a:gd name="connsiteY1" fmla="*/ 203200 h 3759200"/>
              <a:gd name="connsiteX2" fmla="*/ 3911600 w 8737600"/>
              <a:gd name="connsiteY2" fmla="*/ 7747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911600 w 8737600"/>
              <a:gd name="connsiteY2" fmla="*/ 7747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5727700 w 8737600"/>
              <a:gd name="connsiteY3" fmla="*/ 7620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010400 w 8737600"/>
              <a:gd name="connsiteY4" fmla="*/ 7747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58100 w 8737600"/>
              <a:gd name="connsiteY5" fmla="*/ 9779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16900 w 8737600"/>
              <a:gd name="connsiteY6" fmla="*/ 13335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886200 w 8737600"/>
              <a:gd name="connsiteY2" fmla="*/ 939800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04200 w 8737600"/>
              <a:gd name="connsiteY6" fmla="*/ 14732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3314700 w 8737600"/>
              <a:gd name="connsiteY1" fmla="*/ 63500 h 3759200"/>
              <a:gd name="connsiteX2" fmla="*/ 3173506 w 8737600"/>
              <a:gd name="connsiteY2" fmla="*/ 953247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04200 w 8737600"/>
              <a:gd name="connsiteY6" fmla="*/ 14732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2682689 w 8737600"/>
              <a:gd name="connsiteY1" fmla="*/ 50053 h 3759200"/>
              <a:gd name="connsiteX2" fmla="*/ 3173506 w 8737600"/>
              <a:gd name="connsiteY2" fmla="*/ 953247 h 3759200"/>
              <a:gd name="connsiteX3" fmla="*/ 6464300 w 8737600"/>
              <a:gd name="connsiteY3" fmla="*/ 965200 h 3759200"/>
              <a:gd name="connsiteX4" fmla="*/ 7112000 w 8737600"/>
              <a:gd name="connsiteY4" fmla="*/ 977900 h 3759200"/>
              <a:gd name="connsiteX5" fmla="*/ 7696200 w 8737600"/>
              <a:gd name="connsiteY5" fmla="*/ 1181100 h 3759200"/>
              <a:gd name="connsiteX6" fmla="*/ 8204200 w 8737600"/>
              <a:gd name="connsiteY6" fmla="*/ 1473200 h 3759200"/>
              <a:gd name="connsiteX7" fmla="*/ 8737600 w 8737600"/>
              <a:gd name="connsiteY7" fmla="*/ 1879600 h 3759200"/>
              <a:gd name="connsiteX8" fmla="*/ 8737600 w 8737600"/>
              <a:gd name="connsiteY8" fmla="*/ 3759200 h 3759200"/>
              <a:gd name="connsiteX9" fmla="*/ 0 w 8737600"/>
              <a:gd name="connsiteY9" fmla="*/ 3695700 h 3759200"/>
              <a:gd name="connsiteX10" fmla="*/ 38100 w 8737600"/>
              <a:gd name="connsiteY10" fmla="*/ 0 h 3759200"/>
              <a:gd name="connsiteX0" fmla="*/ 38100 w 8737600"/>
              <a:gd name="connsiteY0" fmla="*/ 0 h 3759200"/>
              <a:gd name="connsiteX1" fmla="*/ 2682689 w 8737600"/>
              <a:gd name="connsiteY1" fmla="*/ 50053 h 3759200"/>
              <a:gd name="connsiteX2" fmla="*/ 2943412 w 8737600"/>
              <a:gd name="connsiteY2" fmla="*/ 585694 h 3759200"/>
              <a:gd name="connsiteX3" fmla="*/ 3173506 w 8737600"/>
              <a:gd name="connsiteY3" fmla="*/ 953247 h 3759200"/>
              <a:gd name="connsiteX4" fmla="*/ 6464300 w 8737600"/>
              <a:gd name="connsiteY4" fmla="*/ 965200 h 3759200"/>
              <a:gd name="connsiteX5" fmla="*/ 7112000 w 8737600"/>
              <a:gd name="connsiteY5" fmla="*/ 977900 h 3759200"/>
              <a:gd name="connsiteX6" fmla="*/ 7696200 w 8737600"/>
              <a:gd name="connsiteY6" fmla="*/ 1181100 h 3759200"/>
              <a:gd name="connsiteX7" fmla="*/ 8204200 w 8737600"/>
              <a:gd name="connsiteY7" fmla="*/ 1473200 h 3759200"/>
              <a:gd name="connsiteX8" fmla="*/ 8737600 w 8737600"/>
              <a:gd name="connsiteY8" fmla="*/ 1879600 h 3759200"/>
              <a:gd name="connsiteX9" fmla="*/ 8737600 w 8737600"/>
              <a:gd name="connsiteY9" fmla="*/ 3759200 h 3759200"/>
              <a:gd name="connsiteX10" fmla="*/ 0 w 8737600"/>
              <a:gd name="connsiteY10" fmla="*/ 3695700 h 3759200"/>
              <a:gd name="connsiteX11" fmla="*/ 38100 w 8737600"/>
              <a:gd name="connsiteY11" fmla="*/ 0 h 3759200"/>
              <a:gd name="connsiteX0" fmla="*/ 38100 w 8737600"/>
              <a:gd name="connsiteY0" fmla="*/ 0 h 3759200"/>
              <a:gd name="connsiteX1" fmla="*/ 2682689 w 8737600"/>
              <a:gd name="connsiteY1" fmla="*/ 50053 h 3759200"/>
              <a:gd name="connsiteX2" fmla="*/ 2795494 w 8737600"/>
              <a:gd name="connsiteY2" fmla="*/ 276412 h 3759200"/>
              <a:gd name="connsiteX3" fmla="*/ 2943412 w 8737600"/>
              <a:gd name="connsiteY3" fmla="*/ 585694 h 3759200"/>
              <a:gd name="connsiteX4" fmla="*/ 3173506 w 8737600"/>
              <a:gd name="connsiteY4" fmla="*/ 953247 h 3759200"/>
              <a:gd name="connsiteX5" fmla="*/ 6464300 w 8737600"/>
              <a:gd name="connsiteY5" fmla="*/ 965200 h 3759200"/>
              <a:gd name="connsiteX6" fmla="*/ 7112000 w 8737600"/>
              <a:gd name="connsiteY6" fmla="*/ 977900 h 3759200"/>
              <a:gd name="connsiteX7" fmla="*/ 7696200 w 8737600"/>
              <a:gd name="connsiteY7" fmla="*/ 1181100 h 3759200"/>
              <a:gd name="connsiteX8" fmla="*/ 8204200 w 8737600"/>
              <a:gd name="connsiteY8" fmla="*/ 1473200 h 3759200"/>
              <a:gd name="connsiteX9" fmla="*/ 8737600 w 8737600"/>
              <a:gd name="connsiteY9" fmla="*/ 1879600 h 3759200"/>
              <a:gd name="connsiteX10" fmla="*/ 8737600 w 8737600"/>
              <a:gd name="connsiteY10" fmla="*/ 3759200 h 3759200"/>
              <a:gd name="connsiteX11" fmla="*/ 0 w 8737600"/>
              <a:gd name="connsiteY11" fmla="*/ 3695700 h 3759200"/>
              <a:gd name="connsiteX12" fmla="*/ 38100 w 8737600"/>
              <a:gd name="connsiteY12" fmla="*/ 0 h 3759200"/>
              <a:gd name="connsiteX0" fmla="*/ 38100 w 8737600"/>
              <a:gd name="connsiteY0" fmla="*/ 0 h 3759200"/>
              <a:gd name="connsiteX1" fmla="*/ 2459318 w 8737600"/>
              <a:gd name="connsiteY1" fmla="*/ 34365 h 3759200"/>
              <a:gd name="connsiteX2" fmla="*/ 2682689 w 8737600"/>
              <a:gd name="connsiteY2" fmla="*/ 50053 h 3759200"/>
              <a:gd name="connsiteX3" fmla="*/ 2795494 w 8737600"/>
              <a:gd name="connsiteY3" fmla="*/ 276412 h 3759200"/>
              <a:gd name="connsiteX4" fmla="*/ 2943412 w 8737600"/>
              <a:gd name="connsiteY4" fmla="*/ 585694 h 3759200"/>
              <a:gd name="connsiteX5" fmla="*/ 3173506 w 8737600"/>
              <a:gd name="connsiteY5" fmla="*/ 953247 h 3759200"/>
              <a:gd name="connsiteX6" fmla="*/ 6464300 w 8737600"/>
              <a:gd name="connsiteY6" fmla="*/ 965200 h 3759200"/>
              <a:gd name="connsiteX7" fmla="*/ 7112000 w 8737600"/>
              <a:gd name="connsiteY7" fmla="*/ 977900 h 3759200"/>
              <a:gd name="connsiteX8" fmla="*/ 7696200 w 8737600"/>
              <a:gd name="connsiteY8" fmla="*/ 1181100 h 3759200"/>
              <a:gd name="connsiteX9" fmla="*/ 8204200 w 8737600"/>
              <a:gd name="connsiteY9" fmla="*/ 1473200 h 3759200"/>
              <a:gd name="connsiteX10" fmla="*/ 8737600 w 8737600"/>
              <a:gd name="connsiteY10" fmla="*/ 1879600 h 3759200"/>
              <a:gd name="connsiteX11" fmla="*/ 8737600 w 8737600"/>
              <a:gd name="connsiteY11" fmla="*/ 3759200 h 3759200"/>
              <a:gd name="connsiteX12" fmla="*/ 0 w 8737600"/>
              <a:gd name="connsiteY12" fmla="*/ 3695700 h 3759200"/>
              <a:gd name="connsiteX13" fmla="*/ 38100 w 8737600"/>
              <a:gd name="connsiteY13" fmla="*/ 0 h 3759200"/>
              <a:gd name="connsiteX0" fmla="*/ 38100 w 8737600"/>
              <a:gd name="connsiteY0" fmla="*/ 0 h 3759200"/>
              <a:gd name="connsiteX1" fmla="*/ 2459318 w 8737600"/>
              <a:gd name="connsiteY1" fmla="*/ 34365 h 3759200"/>
              <a:gd name="connsiteX2" fmla="*/ 2669242 w 8737600"/>
              <a:gd name="connsiteY2" fmla="*/ 130735 h 3759200"/>
              <a:gd name="connsiteX3" fmla="*/ 2795494 w 8737600"/>
              <a:gd name="connsiteY3" fmla="*/ 276412 h 3759200"/>
              <a:gd name="connsiteX4" fmla="*/ 2943412 w 8737600"/>
              <a:gd name="connsiteY4" fmla="*/ 585694 h 3759200"/>
              <a:gd name="connsiteX5" fmla="*/ 3173506 w 8737600"/>
              <a:gd name="connsiteY5" fmla="*/ 953247 h 3759200"/>
              <a:gd name="connsiteX6" fmla="*/ 6464300 w 8737600"/>
              <a:gd name="connsiteY6" fmla="*/ 965200 h 3759200"/>
              <a:gd name="connsiteX7" fmla="*/ 7112000 w 8737600"/>
              <a:gd name="connsiteY7" fmla="*/ 977900 h 3759200"/>
              <a:gd name="connsiteX8" fmla="*/ 7696200 w 8737600"/>
              <a:gd name="connsiteY8" fmla="*/ 1181100 h 3759200"/>
              <a:gd name="connsiteX9" fmla="*/ 8204200 w 8737600"/>
              <a:gd name="connsiteY9" fmla="*/ 1473200 h 3759200"/>
              <a:gd name="connsiteX10" fmla="*/ 8737600 w 8737600"/>
              <a:gd name="connsiteY10" fmla="*/ 1879600 h 3759200"/>
              <a:gd name="connsiteX11" fmla="*/ 8737600 w 8737600"/>
              <a:gd name="connsiteY11" fmla="*/ 3759200 h 3759200"/>
              <a:gd name="connsiteX12" fmla="*/ 0 w 8737600"/>
              <a:gd name="connsiteY12" fmla="*/ 3695700 h 3759200"/>
              <a:gd name="connsiteX13" fmla="*/ 38100 w 8737600"/>
              <a:gd name="connsiteY13" fmla="*/ 0 h 3759200"/>
              <a:gd name="connsiteX0" fmla="*/ 38100 w 8737600"/>
              <a:gd name="connsiteY0" fmla="*/ 0 h 3759200"/>
              <a:gd name="connsiteX1" fmla="*/ 2459318 w 8737600"/>
              <a:gd name="connsiteY1" fmla="*/ 34365 h 3759200"/>
              <a:gd name="connsiteX2" fmla="*/ 2669242 w 8737600"/>
              <a:gd name="connsiteY2" fmla="*/ 130735 h 3759200"/>
              <a:gd name="connsiteX3" fmla="*/ 2795494 w 8737600"/>
              <a:gd name="connsiteY3" fmla="*/ 276412 h 3759200"/>
              <a:gd name="connsiteX4" fmla="*/ 3050988 w 8737600"/>
              <a:gd name="connsiteY4" fmla="*/ 558800 h 3759200"/>
              <a:gd name="connsiteX5" fmla="*/ 3173506 w 8737600"/>
              <a:gd name="connsiteY5" fmla="*/ 953247 h 3759200"/>
              <a:gd name="connsiteX6" fmla="*/ 6464300 w 8737600"/>
              <a:gd name="connsiteY6" fmla="*/ 965200 h 3759200"/>
              <a:gd name="connsiteX7" fmla="*/ 7112000 w 8737600"/>
              <a:gd name="connsiteY7" fmla="*/ 977900 h 3759200"/>
              <a:gd name="connsiteX8" fmla="*/ 7696200 w 8737600"/>
              <a:gd name="connsiteY8" fmla="*/ 1181100 h 3759200"/>
              <a:gd name="connsiteX9" fmla="*/ 8204200 w 8737600"/>
              <a:gd name="connsiteY9" fmla="*/ 1473200 h 3759200"/>
              <a:gd name="connsiteX10" fmla="*/ 8737600 w 8737600"/>
              <a:gd name="connsiteY10" fmla="*/ 1879600 h 3759200"/>
              <a:gd name="connsiteX11" fmla="*/ 8737600 w 8737600"/>
              <a:gd name="connsiteY11" fmla="*/ 3759200 h 3759200"/>
              <a:gd name="connsiteX12" fmla="*/ 0 w 8737600"/>
              <a:gd name="connsiteY12" fmla="*/ 3695700 h 3759200"/>
              <a:gd name="connsiteX13" fmla="*/ 38100 w 8737600"/>
              <a:gd name="connsiteY13"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7600" h="3759200">
                <a:moveTo>
                  <a:pt x="38100" y="0"/>
                </a:moveTo>
                <a:lnTo>
                  <a:pt x="2459318" y="34365"/>
                </a:lnTo>
                <a:lnTo>
                  <a:pt x="2669242" y="130735"/>
                </a:lnTo>
                <a:lnTo>
                  <a:pt x="2795494" y="276412"/>
                </a:lnTo>
                <a:lnTo>
                  <a:pt x="3050988" y="558800"/>
                </a:lnTo>
                <a:lnTo>
                  <a:pt x="3173506" y="953247"/>
                </a:lnTo>
                <a:lnTo>
                  <a:pt x="6464300" y="965200"/>
                </a:lnTo>
                <a:lnTo>
                  <a:pt x="7112000" y="977900"/>
                </a:lnTo>
                <a:lnTo>
                  <a:pt x="7696200" y="1181100"/>
                </a:lnTo>
                <a:lnTo>
                  <a:pt x="8204200" y="1473200"/>
                </a:lnTo>
                <a:lnTo>
                  <a:pt x="8737600" y="1879600"/>
                </a:lnTo>
                <a:lnTo>
                  <a:pt x="8737600" y="3759200"/>
                </a:lnTo>
                <a:lnTo>
                  <a:pt x="0" y="3695700"/>
                </a:lnTo>
                <a:lnTo>
                  <a:pt x="38100" y="0"/>
                </a:lnTo>
                <a:close/>
              </a:path>
            </a:pathLst>
          </a:custGeom>
          <a:solidFill>
            <a:schemeClr val="accent5">
              <a:lumMod val="60000"/>
              <a:lumOff val="40000"/>
              <a:alpha val="33000"/>
            </a:schemeClr>
          </a:solidFill>
          <a:ln w="9525">
            <a:noFill/>
          </a:ln>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nvGrpSpPr>
          <p:cNvPr id="20" name="Group 19"/>
          <p:cNvGrpSpPr/>
          <p:nvPr/>
        </p:nvGrpSpPr>
        <p:grpSpPr>
          <a:xfrm>
            <a:off x="3162300" y="4699000"/>
            <a:ext cx="1198034" cy="698500"/>
            <a:chOff x="3460750" y="3162300"/>
            <a:chExt cx="2019300" cy="698500"/>
          </a:xfrm>
          <a:solidFill>
            <a:schemeClr val="accent3">
              <a:lumMod val="75000"/>
            </a:schemeClr>
          </a:solidFill>
        </p:grpSpPr>
        <p:sp>
          <p:nvSpPr>
            <p:cNvPr id="21" name="Rectangle 20"/>
            <p:cNvSpPr/>
            <p:nvPr/>
          </p:nvSpPr>
          <p:spPr bwMode="auto">
            <a:xfrm>
              <a:off x="3460750" y="3251200"/>
              <a:ext cx="336550" cy="520700"/>
            </a:xfrm>
            <a:prstGeom prst="rect">
              <a:avLst/>
            </a:prstGeom>
            <a:grpFill/>
            <a:ln w="19050" cap="flat" cmpd="sng" algn="ctr">
              <a:solidFill>
                <a:schemeClr val="accent5">
                  <a:lumMod val="50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22" name="Rectangle 21"/>
            <p:cNvSpPr/>
            <p:nvPr/>
          </p:nvSpPr>
          <p:spPr bwMode="auto">
            <a:xfrm>
              <a:off x="3797300" y="3162300"/>
              <a:ext cx="1346200" cy="698500"/>
            </a:xfrm>
            <a:prstGeom prst="rect">
              <a:avLst/>
            </a:prstGeom>
            <a:grpFill/>
            <a:ln w="19050" cap="flat" cmpd="sng" algn="ctr">
              <a:solidFill>
                <a:schemeClr val="accent5">
                  <a:lumMod val="50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23" name="Rectangle 22"/>
            <p:cNvSpPr/>
            <p:nvPr/>
          </p:nvSpPr>
          <p:spPr bwMode="auto">
            <a:xfrm>
              <a:off x="5143500" y="3251200"/>
              <a:ext cx="336550" cy="520700"/>
            </a:xfrm>
            <a:prstGeom prst="rect">
              <a:avLst/>
            </a:prstGeom>
            <a:grpFill/>
            <a:ln w="19050" cap="flat" cmpd="sng" algn="ctr">
              <a:solidFill>
                <a:schemeClr val="accent5">
                  <a:lumMod val="50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grpSp>
        <p:nvGrpSpPr>
          <p:cNvPr id="46088" name="Group 23"/>
          <p:cNvGrpSpPr>
            <a:grpSpLocks/>
          </p:cNvGrpSpPr>
          <p:nvPr/>
        </p:nvGrpSpPr>
        <p:grpSpPr bwMode="auto">
          <a:xfrm>
            <a:off x="6235700" y="3257550"/>
            <a:ext cx="1168400" cy="2139950"/>
            <a:chOff x="6032500" y="2590800"/>
            <a:chExt cx="1168400" cy="2139950"/>
          </a:xfrm>
        </p:grpSpPr>
        <p:sp>
          <p:nvSpPr>
            <p:cNvPr id="25" name="Rectangle 24"/>
            <p:cNvSpPr/>
            <p:nvPr/>
          </p:nvSpPr>
          <p:spPr bwMode="auto">
            <a:xfrm>
              <a:off x="6032500" y="4121150"/>
              <a:ext cx="241300" cy="547688"/>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26" name="Rectangle 25"/>
            <p:cNvSpPr/>
            <p:nvPr/>
          </p:nvSpPr>
          <p:spPr bwMode="auto">
            <a:xfrm>
              <a:off x="6959600" y="4121150"/>
              <a:ext cx="241300" cy="547688"/>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sp>
          <p:nvSpPr>
            <p:cNvPr id="27" name="Rectangle 26"/>
            <p:cNvSpPr/>
            <p:nvPr/>
          </p:nvSpPr>
          <p:spPr bwMode="auto">
            <a:xfrm>
              <a:off x="6235700" y="2590800"/>
              <a:ext cx="749300" cy="2139950"/>
            </a:xfrm>
            <a:prstGeom prst="rect">
              <a:avLst/>
            </a:prstGeom>
            <a:solidFill>
              <a:schemeClr val="bg1">
                <a:lumMod val="65000"/>
              </a:schemeClr>
            </a:solidFill>
            <a:ln w="15875" cap="flat" cmpd="sng" algn="ctr">
              <a:solidFill>
                <a:schemeClr val="tx1">
                  <a:lumMod val="85000"/>
                  <a:lumOff val="15000"/>
                </a:schemeClr>
              </a:solidFill>
              <a:prstDash val="solid"/>
              <a:round/>
              <a:headEnd type="none" w="med" len="med"/>
              <a:tailEnd type="none" w="med" len="med"/>
            </a:ln>
            <a:effectLst/>
          </p:spPr>
          <p:txBody>
            <a:bodyPr lIns="90000" tIns="46800" rIns="90000" bIns="46800" anchor="b"/>
            <a:lstStyle/>
            <a:p>
              <a:pPr defTabSz="457200">
                <a:lnSpc>
                  <a:spcPct val="105000"/>
                </a:lnSpc>
                <a:buClr>
                  <a:srgbClr val="660066"/>
                </a:buClr>
                <a:buSzPct val="100000"/>
                <a:buFont typeface="Tahoma" pitchFamily="34" charset="0"/>
                <a:buNone/>
                <a:defRPr/>
              </a:pPr>
              <a:endParaRPr lang="en-US" sz="4000">
                <a:solidFill>
                  <a:srgbClr val="FF33CC"/>
                </a:solidFill>
                <a:latin typeface="Arial Rounded MT Bold" pitchFamily="34" charset="0"/>
                <a:cs typeface="Arial" charset="0"/>
              </a:endParaRPr>
            </a:p>
          </p:txBody>
        </p:sp>
      </p:grpSp>
      <p:sp>
        <p:nvSpPr>
          <p:cNvPr id="15" name="Content Placeholder 9"/>
          <p:cNvSpPr>
            <a:spLocks noGrp="1"/>
          </p:cNvSpPr>
          <p:nvPr>
            <p:ph idx="1"/>
          </p:nvPr>
        </p:nvSpPr>
        <p:spPr>
          <a:xfrm>
            <a:off x="3517900" y="763587"/>
            <a:ext cx="5676900" cy="2244725"/>
          </a:xfrm>
        </p:spPr>
        <p:txBody>
          <a:bodyPr>
            <a:normAutofit/>
          </a:bodyPr>
          <a:lstStyle/>
          <a:p>
            <a:pPr eaLnBrk="1" hangingPunct="1"/>
            <a:r>
              <a:rPr lang="en-US" sz="2400" b="1" dirty="0" smtClean="0">
                <a:solidFill>
                  <a:srgbClr val="0000CC"/>
                </a:solidFill>
                <a:latin typeface="Rockwell Condensed" pitchFamily="18" charset="0"/>
              </a:rPr>
              <a:t>Provide an increase in hydraulic head in tile lines</a:t>
            </a:r>
          </a:p>
          <a:p>
            <a:pPr eaLnBrk="1" hangingPunct="1"/>
            <a:r>
              <a:rPr lang="en-US" sz="2400" b="1" dirty="0" smtClean="0">
                <a:solidFill>
                  <a:srgbClr val="0000CC"/>
                </a:solidFill>
                <a:latin typeface="Rockwell Condensed" pitchFamily="18" charset="0"/>
              </a:rPr>
              <a:t>Goal of 10-12 inch head difference</a:t>
            </a:r>
          </a:p>
          <a:p>
            <a:pPr eaLnBrk="1" hangingPunct="1"/>
            <a:r>
              <a:rPr lang="en-US" sz="2400" b="1" dirty="0" smtClean="0">
                <a:solidFill>
                  <a:srgbClr val="0000CC"/>
                </a:solidFill>
                <a:latin typeface="Rockwell Condensed" pitchFamily="18" charset="0"/>
              </a:rPr>
              <a:t>Only requires one water level control structure</a:t>
            </a:r>
          </a:p>
        </p:txBody>
      </p:sp>
    </p:spTree>
    <p:extLst>
      <p:ext uri="{BB962C8B-B14F-4D97-AF65-F5344CB8AC3E}">
        <p14:creationId xmlns:p14="http://schemas.microsoft.com/office/powerpoint/2010/main" val="3573057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88900"/>
            <a:ext cx="7772400" cy="1143000"/>
          </a:xfrm>
        </p:spPr>
        <p:txBody>
          <a:bodyPr/>
          <a:lstStyle/>
          <a:p>
            <a:r>
              <a:rPr lang="en-US" sz="3200" smtClean="0">
                <a:solidFill>
                  <a:srgbClr val="3333CC"/>
                </a:solidFill>
                <a:latin typeface="Arial" charset="0"/>
              </a:rPr>
              <a:t>HYDROLOGIC CYCLE (with tiles)</a:t>
            </a:r>
            <a:endParaRPr lang="en-US" sz="3200" smtClean="0">
              <a:solidFill>
                <a:srgbClr val="003399"/>
              </a:solidFill>
            </a:endParaRPr>
          </a:p>
        </p:txBody>
      </p:sp>
      <p:graphicFrame>
        <p:nvGraphicFramePr>
          <p:cNvPr id="1026" name="Object 2"/>
          <p:cNvGraphicFramePr>
            <a:graphicFrameLocks noGrp="1" noChangeAspect="1"/>
          </p:cNvGraphicFramePr>
          <p:nvPr>
            <p:ph type="body" idx="1"/>
          </p:nvPr>
        </p:nvGraphicFramePr>
        <p:xfrm>
          <a:off x="360363" y="1384300"/>
          <a:ext cx="8432800" cy="5243513"/>
        </p:xfrm>
        <a:graphic>
          <a:graphicData uri="http://schemas.openxmlformats.org/presentationml/2006/ole">
            <mc:AlternateContent xmlns:mc="http://schemas.openxmlformats.org/markup-compatibility/2006">
              <mc:Choice xmlns:v="urn:schemas-microsoft-com:vml" Requires="v">
                <p:oleObj spid="_x0000_s41990" name="Document" r:id="rId4" imgW="5468040" imgH="3152880" progId="Word.Document.8">
                  <p:embed/>
                </p:oleObj>
              </mc:Choice>
              <mc:Fallback>
                <p:oleObj name="Document" r:id="rId4" imgW="5468040" imgH="31528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384300"/>
                        <a:ext cx="8432800" cy="5243513"/>
                      </a:xfrm>
                      <a:prstGeom prst="rect">
                        <a:avLst/>
                      </a:prstGeom>
                      <a:ln w="50800">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14517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6" y="990600"/>
            <a:ext cx="9039225"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txBox="1">
            <a:spLocks/>
          </p:cNvSpPr>
          <p:nvPr/>
        </p:nvSpPr>
        <p:spPr>
          <a:xfrm>
            <a:off x="457200" y="228600"/>
            <a:ext cx="8229600" cy="1143000"/>
          </a:xfrm>
          <a:prstGeom prst="rect">
            <a:avLst/>
          </a:prstGeom>
        </p:spPr>
        <p:txBody>
          <a:bodyPr/>
          <a:lstStyle/>
          <a:p>
            <a:pPr algn="ctr" fontAlgn="auto">
              <a:spcAft>
                <a:spcPts val="0"/>
              </a:spcAft>
              <a:defRPr/>
            </a:pPr>
            <a:r>
              <a:rPr lang="en-US" sz="4400" dirty="0" smtClean="0">
                <a:solidFill>
                  <a:srgbClr val="0000FF"/>
                </a:solidFill>
                <a:latin typeface="Rockwell" pitchFamily="18" charset="0"/>
                <a:ea typeface="ＭＳ Ｐゴシック" pitchFamily="32" charset="-128"/>
                <a:cs typeface="+mj-cs"/>
              </a:rPr>
              <a:t>Watergate Performance Curve</a:t>
            </a:r>
            <a:endParaRPr lang="en-US" sz="4400" dirty="0">
              <a:solidFill>
                <a:srgbClr val="0000FF"/>
              </a:solidFill>
              <a:latin typeface="Rockwell" pitchFamily="18" charset="0"/>
              <a:ea typeface="ＭＳ Ｐゴシック" pitchFamily="32" charset="-128"/>
              <a:cs typeface="+mj-cs"/>
            </a:endParaRPr>
          </a:p>
        </p:txBody>
      </p:sp>
      <p:cxnSp>
        <p:nvCxnSpPr>
          <p:cNvPr id="4" name="Straight Connector 3"/>
          <p:cNvCxnSpPr/>
          <p:nvPr/>
        </p:nvCxnSpPr>
        <p:spPr>
          <a:xfrm flipV="1">
            <a:off x="2667000" y="2895600"/>
            <a:ext cx="0" cy="3124200"/>
          </a:xfrm>
          <a:prstGeom prst="line">
            <a:avLst/>
          </a:prstGeom>
          <a:ln w="444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1405503" y="4620101"/>
            <a:ext cx="2141933" cy="369332"/>
          </a:xfrm>
          <a:prstGeom prst="rect">
            <a:avLst/>
          </a:prstGeom>
          <a:noFill/>
        </p:spPr>
        <p:txBody>
          <a:bodyPr wrap="none" rtlCol="0">
            <a:spAutoFit/>
          </a:bodyPr>
          <a:lstStyle/>
          <a:p>
            <a:r>
              <a:rPr lang="en-US" b="1" dirty="0" smtClean="0">
                <a:solidFill>
                  <a:srgbClr val="D60093"/>
                </a:solidFill>
              </a:rPr>
              <a:t>6” tile on 0.1% slope</a:t>
            </a:r>
            <a:endParaRPr lang="en-US" b="1" dirty="0">
              <a:solidFill>
                <a:srgbClr val="D60093"/>
              </a:solidFill>
            </a:endParaRPr>
          </a:p>
        </p:txBody>
      </p:sp>
      <p:cxnSp>
        <p:nvCxnSpPr>
          <p:cNvPr id="11" name="Straight Connector 10"/>
          <p:cNvCxnSpPr/>
          <p:nvPr/>
        </p:nvCxnSpPr>
        <p:spPr>
          <a:xfrm flipV="1">
            <a:off x="4762021" y="3733800"/>
            <a:ext cx="20051" cy="2286002"/>
          </a:xfrm>
          <a:prstGeom prst="line">
            <a:avLst/>
          </a:prstGeom>
          <a:ln w="444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526439" y="4620100"/>
            <a:ext cx="2141933" cy="369332"/>
          </a:xfrm>
          <a:prstGeom prst="rect">
            <a:avLst/>
          </a:prstGeom>
          <a:noFill/>
        </p:spPr>
        <p:txBody>
          <a:bodyPr wrap="none" rtlCol="0">
            <a:spAutoFit/>
          </a:bodyPr>
          <a:lstStyle/>
          <a:p>
            <a:r>
              <a:rPr lang="en-US" b="1" dirty="0">
                <a:solidFill>
                  <a:srgbClr val="D60093"/>
                </a:solidFill>
              </a:rPr>
              <a:t>8</a:t>
            </a:r>
            <a:r>
              <a:rPr lang="en-US" b="1" dirty="0" smtClean="0">
                <a:solidFill>
                  <a:srgbClr val="D60093"/>
                </a:solidFill>
              </a:rPr>
              <a:t>” tile on 0.1% slope</a:t>
            </a:r>
            <a:endParaRPr lang="en-US" b="1" dirty="0">
              <a:solidFill>
                <a:srgbClr val="D60093"/>
              </a:solidFill>
            </a:endParaRPr>
          </a:p>
        </p:txBody>
      </p:sp>
    </p:spTree>
    <p:extLst>
      <p:ext uri="{BB962C8B-B14F-4D97-AF65-F5344CB8AC3E}">
        <p14:creationId xmlns:p14="http://schemas.microsoft.com/office/powerpoint/2010/main" val="8981132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45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6201" y="304800"/>
            <a:ext cx="8897814" cy="1107996"/>
          </a:xfrm>
          <a:prstGeom prst="rect">
            <a:avLst/>
          </a:prstGeom>
          <a:noFill/>
        </p:spPr>
        <p:txBody>
          <a:bodyPr wrap="square" rtlCol="0">
            <a:spAutoFit/>
          </a:bodyPr>
          <a:lstStyle/>
          <a:p>
            <a:pPr algn="ctr"/>
            <a:r>
              <a:rPr lang="en-US" sz="6600" b="1" dirty="0" smtClean="0">
                <a:solidFill>
                  <a:srgbClr val="0000FF"/>
                </a:solidFill>
                <a:latin typeface="Rockwell" pitchFamily="18" charset="0"/>
              </a:rPr>
              <a:t>Saturated Buffers</a:t>
            </a:r>
            <a:endParaRPr lang="en-US" sz="4800" b="1" dirty="0">
              <a:solidFill>
                <a:srgbClr val="4F81BD">
                  <a:lumMod val="40000"/>
                  <a:lumOff val="60000"/>
                </a:srgbClr>
              </a:solidFill>
              <a:latin typeface="Rockwell" pitchFamily="18" charset="0"/>
            </a:endParaRPr>
          </a:p>
        </p:txBody>
      </p:sp>
    </p:spTree>
    <p:extLst>
      <p:ext uri="{BB962C8B-B14F-4D97-AF65-F5344CB8AC3E}">
        <p14:creationId xmlns:p14="http://schemas.microsoft.com/office/powerpoint/2010/main" val="94877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051" name="Rectangle 1"/>
          <p:cNvSpPr>
            <a:spLocks noChangeArrowheads="1"/>
          </p:cNvSpPr>
          <p:nvPr/>
        </p:nvSpPr>
        <p:spPr bwMode="auto">
          <a:xfrm>
            <a:off x="381000" y="-158591"/>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en-US" sz="7200" b="1" dirty="0">
                <a:solidFill>
                  <a:srgbClr val="0000CC"/>
                </a:solidFill>
                <a:ea typeface="Times New Roman" pitchFamily="18" charset="0"/>
                <a:cs typeface="Arial" charset="0"/>
              </a:rPr>
              <a:t>Protocol and Interactive Routine for the Design of Subsurface Bioreactors in the Midwest</a:t>
            </a:r>
            <a:endParaRPr lang="en-US" sz="7200" dirty="0">
              <a:solidFill>
                <a:srgbClr val="0000CC"/>
              </a:solidFill>
              <a:ea typeface="Times New Roman" pitchFamily="18" charset="0"/>
              <a:cs typeface="Arial" charset="0"/>
            </a:endParaRPr>
          </a:p>
        </p:txBody>
      </p:sp>
    </p:spTree>
    <p:extLst>
      <p:ext uri="{BB962C8B-B14F-4D97-AF65-F5344CB8AC3E}">
        <p14:creationId xmlns:p14="http://schemas.microsoft.com/office/powerpoint/2010/main" val="913427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8534400" cy="6645275"/>
            <a:chOff x="0" y="0"/>
            <a:chExt cx="8534400" cy="6645275"/>
          </a:xfrm>
        </p:grpSpPr>
        <p:grpSp>
          <p:nvGrpSpPr>
            <p:cNvPr id="22531" name="Group 1"/>
            <p:cNvGrpSpPr>
              <a:grpSpLocks/>
            </p:cNvGrpSpPr>
            <p:nvPr/>
          </p:nvGrpSpPr>
          <p:grpSpPr bwMode="auto">
            <a:xfrm>
              <a:off x="578317" y="0"/>
              <a:ext cx="7189133" cy="6645275"/>
              <a:chOff x="762000" y="0"/>
              <a:chExt cx="7189133" cy="6645275"/>
            </a:xfrm>
          </p:grpSpPr>
          <p:pic>
            <p:nvPicPr>
              <p:cNvPr id="2255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783" y="1768475"/>
                <a:ext cx="43243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5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38481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532" name="Text Box 8"/>
            <p:cNvSpPr txBox="1">
              <a:spLocks noChangeArrowheads="1"/>
            </p:cNvSpPr>
            <p:nvPr/>
          </p:nvSpPr>
          <p:spPr bwMode="auto">
            <a:xfrm>
              <a:off x="7026275" y="1676400"/>
              <a:ext cx="1111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Capacity</a:t>
              </a:r>
            </a:p>
            <a:p>
              <a:pPr eaLnBrk="1" hangingPunct="1"/>
              <a:r>
                <a:rPr lang="en-US" altLang="ko-KR">
                  <a:solidFill>
                    <a:srgbClr val="000000"/>
                  </a:solidFill>
                  <a:ea typeface="굴림" pitchFamily="34" charset="-127"/>
                </a:rPr>
                <a:t>Control</a:t>
              </a:r>
            </a:p>
            <a:p>
              <a:pPr eaLnBrk="1" hangingPunct="1"/>
              <a:r>
                <a:rPr lang="en-US" altLang="ko-KR">
                  <a:solidFill>
                    <a:srgbClr val="000000"/>
                  </a:solidFill>
                  <a:ea typeface="굴림" pitchFamily="34" charset="-127"/>
                </a:rPr>
                <a:t>Structure</a:t>
              </a:r>
            </a:p>
          </p:txBody>
        </p:sp>
        <p:sp>
          <p:nvSpPr>
            <p:cNvPr id="22533" name="Text Box 11"/>
            <p:cNvSpPr txBox="1">
              <a:spLocks noChangeArrowheads="1"/>
            </p:cNvSpPr>
            <p:nvPr/>
          </p:nvSpPr>
          <p:spPr bwMode="auto">
            <a:xfrm>
              <a:off x="92075" y="1447800"/>
              <a:ext cx="908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ko-KR">
                  <a:solidFill>
                    <a:srgbClr val="000000"/>
                  </a:solidFill>
                  <a:ea typeface="굴림" pitchFamily="34" charset="-127"/>
                </a:rPr>
                <a:t>5’ Soil </a:t>
              </a:r>
            </a:p>
            <a:p>
              <a:pPr algn="ctr" eaLnBrk="1" hangingPunct="1"/>
              <a:r>
                <a:rPr lang="en-US" altLang="ko-KR">
                  <a:solidFill>
                    <a:srgbClr val="000000"/>
                  </a:solidFill>
                  <a:ea typeface="굴림" pitchFamily="34" charset="-127"/>
                </a:rPr>
                <a:t>Backfill</a:t>
              </a:r>
            </a:p>
          </p:txBody>
        </p:sp>
        <p:sp>
          <p:nvSpPr>
            <p:cNvPr id="22534" name="Text Box 14"/>
            <p:cNvSpPr txBox="1">
              <a:spLocks noChangeArrowheads="1"/>
            </p:cNvSpPr>
            <p:nvPr/>
          </p:nvSpPr>
          <p:spPr bwMode="auto">
            <a:xfrm>
              <a:off x="2835275" y="55626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Woodchips</a:t>
              </a:r>
            </a:p>
          </p:txBody>
        </p:sp>
        <p:sp>
          <p:nvSpPr>
            <p:cNvPr id="22535" name="Text Box 16"/>
            <p:cNvSpPr txBox="1">
              <a:spLocks noChangeArrowheads="1"/>
            </p:cNvSpPr>
            <p:nvPr/>
          </p:nvSpPr>
          <p:spPr bwMode="auto">
            <a:xfrm>
              <a:off x="457200" y="5002213"/>
              <a:ext cx="2304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Trench bottom at the</a:t>
              </a:r>
            </a:p>
            <a:p>
              <a:pPr eaLnBrk="1" hangingPunct="1"/>
              <a:r>
                <a:rPr lang="en-US" altLang="ko-KR">
                  <a:solidFill>
                    <a:srgbClr val="000000"/>
                  </a:solidFill>
                  <a:ea typeface="굴림" pitchFamily="34" charset="-127"/>
                </a:rPr>
                <a:t>tile invert level</a:t>
              </a:r>
            </a:p>
          </p:txBody>
        </p:sp>
        <p:sp>
          <p:nvSpPr>
            <p:cNvPr id="22536" name="Text Box 21"/>
            <p:cNvSpPr txBox="1">
              <a:spLocks noChangeArrowheads="1"/>
            </p:cNvSpPr>
            <p:nvPr/>
          </p:nvSpPr>
          <p:spPr bwMode="auto">
            <a:xfrm>
              <a:off x="5273675" y="985245"/>
              <a:ext cx="3031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Length/width dependent on </a:t>
              </a:r>
            </a:p>
            <a:p>
              <a:pPr eaLnBrk="1" hangingPunct="1"/>
              <a:r>
                <a:rPr lang="en-US" altLang="ko-KR">
                  <a:solidFill>
                    <a:srgbClr val="000000"/>
                  </a:solidFill>
                  <a:ea typeface="굴림" pitchFamily="34" charset="-127"/>
                </a:rPr>
                <a:t>contributing area</a:t>
              </a:r>
            </a:p>
          </p:txBody>
        </p:sp>
        <p:sp>
          <p:nvSpPr>
            <p:cNvPr id="22537" name="Text Box 23"/>
            <p:cNvSpPr txBox="1">
              <a:spLocks noChangeArrowheads="1"/>
            </p:cNvSpPr>
            <p:nvPr/>
          </p:nvSpPr>
          <p:spPr bwMode="auto">
            <a:xfrm>
              <a:off x="92075" y="1524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Diversion</a:t>
              </a:r>
            </a:p>
            <a:p>
              <a:pPr eaLnBrk="1" hangingPunct="1"/>
              <a:r>
                <a:rPr lang="en-US" altLang="ko-KR">
                  <a:solidFill>
                    <a:srgbClr val="000000"/>
                  </a:solidFill>
                  <a:ea typeface="굴림" pitchFamily="34" charset="-127"/>
                </a:rPr>
                <a:t>Structure</a:t>
              </a:r>
            </a:p>
          </p:txBody>
        </p:sp>
        <p:sp>
          <p:nvSpPr>
            <p:cNvPr id="22538" name="Rectangle 27"/>
            <p:cNvSpPr>
              <a:spLocks noChangeArrowheads="1"/>
            </p:cNvSpPr>
            <p:nvPr/>
          </p:nvSpPr>
          <p:spPr bwMode="auto">
            <a:xfrm>
              <a:off x="3859446" y="152400"/>
              <a:ext cx="467495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altLang="ko-KR" sz="3200" b="1" dirty="0">
                  <a:solidFill>
                    <a:srgbClr val="0000CC"/>
                  </a:solidFill>
                  <a:ea typeface="굴림" pitchFamily="34" charset="-127"/>
                </a:rPr>
                <a:t>Third Generation Bioreactors</a:t>
              </a:r>
            </a:p>
          </p:txBody>
        </p:sp>
        <p:sp>
          <p:nvSpPr>
            <p:cNvPr id="22539" name="Line 9"/>
            <p:cNvSpPr>
              <a:spLocks noChangeShapeType="1"/>
            </p:cNvSpPr>
            <p:nvPr/>
          </p:nvSpPr>
          <p:spPr bwMode="auto">
            <a:xfrm>
              <a:off x="701674" y="762000"/>
              <a:ext cx="907957"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0" name="Line 12"/>
            <p:cNvSpPr>
              <a:spLocks noChangeShapeType="1"/>
            </p:cNvSpPr>
            <p:nvPr/>
          </p:nvSpPr>
          <p:spPr bwMode="auto">
            <a:xfrm>
              <a:off x="930275" y="1676400"/>
              <a:ext cx="990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1" name="Line 13"/>
            <p:cNvSpPr>
              <a:spLocks noChangeShapeType="1"/>
            </p:cNvSpPr>
            <p:nvPr/>
          </p:nvSpPr>
          <p:spPr bwMode="auto">
            <a:xfrm>
              <a:off x="1768475" y="1600200"/>
              <a:ext cx="381000" cy="228600"/>
            </a:xfrm>
            <a:prstGeom prst="line">
              <a:avLst/>
            </a:prstGeom>
            <a:noFill/>
            <a:ln w="508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2" name="Line 10"/>
            <p:cNvSpPr>
              <a:spLocks noChangeShapeType="1"/>
            </p:cNvSpPr>
            <p:nvPr/>
          </p:nvSpPr>
          <p:spPr bwMode="auto">
            <a:xfrm>
              <a:off x="2149474" y="2857500"/>
              <a:ext cx="1050925" cy="609600"/>
            </a:xfrm>
            <a:prstGeom prst="line">
              <a:avLst/>
            </a:prstGeom>
            <a:noFill/>
            <a:ln w="508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3" name="Text Box 19"/>
            <p:cNvSpPr txBox="1">
              <a:spLocks noChangeArrowheads="1"/>
            </p:cNvSpPr>
            <p:nvPr/>
          </p:nvSpPr>
          <p:spPr bwMode="auto">
            <a:xfrm>
              <a:off x="0" y="3694113"/>
              <a:ext cx="15568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a:solidFill>
                    <a:srgbClr val="000000"/>
                  </a:solidFill>
                  <a:ea typeface="굴림" pitchFamily="34" charset="-127"/>
                </a:rPr>
                <a:t>Section </a:t>
              </a:r>
            </a:p>
            <a:p>
              <a:pPr eaLnBrk="1" hangingPunct="1"/>
              <a:r>
                <a:rPr lang="en-US" altLang="ko-KR">
                  <a:solidFill>
                    <a:srgbClr val="000000"/>
                  </a:solidFill>
                  <a:ea typeface="굴림" pitchFamily="34" charset="-127"/>
                </a:rPr>
                <a:t>of perforated </a:t>
              </a:r>
            </a:p>
            <a:p>
              <a:pPr eaLnBrk="1" hangingPunct="1"/>
              <a:r>
                <a:rPr lang="en-US" altLang="ko-KR">
                  <a:solidFill>
                    <a:srgbClr val="000000"/>
                  </a:solidFill>
                  <a:ea typeface="굴림" pitchFamily="34" charset="-127"/>
                </a:rPr>
                <a:t>tile</a:t>
              </a:r>
            </a:p>
          </p:txBody>
        </p:sp>
        <p:sp>
          <p:nvSpPr>
            <p:cNvPr id="22544" name="Line 20"/>
            <p:cNvSpPr>
              <a:spLocks noChangeShapeType="1"/>
            </p:cNvSpPr>
            <p:nvPr/>
          </p:nvSpPr>
          <p:spPr bwMode="auto">
            <a:xfrm flipV="1">
              <a:off x="701675" y="3352800"/>
              <a:ext cx="1777533"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5" name="Line 15"/>
            <p:cNvSpPr>
              <a:spLocks noChangeShapeType="1"/>
            </p:cNvSpPr>
            <p:nvPr/>
          </p:nvSpPr>
          <p:spPr bwMode="auto">
            <a:xfrm flipV="1">
              <a:off x="3292475" y="4495800"/>
              <a:ext cx="1447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6" name="Line 25"/>
            <p:cNvSpPr>
              <a:spLocks noChangeShapeType="1"/>
            </p:cNvSpPr>
            <p:nvPr/>
          </p:nvSpPr>
          <p:spPr bwMode="auto">
            <a:xfrm flipV="1">
              <a:off x="3292475" y="3352800"/>
              <a:ext cx="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7" name="Line 17"/>
            <p:cNvSpPr>
              <a:spLocks noChangeShapeType="1"/>
            </p:cNvSpPr>
            <p:nvPr/>
          </p:nvSpPr>
          <p:spPr bwMode="auto">
            <a:xfrm flipV="1">
              <a:off x="1463675" y="3733800"/>
              <a:ext cx="1371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8" name="Line 7"/>
            <p:cNvSpPr>
              <a:spLocks noChangeShapeType="1"/>
            </p:cNvSpPr>
            <p:nvPr/>
          </p:nvSpPr>
          <p:spPr bwMode="auto">
            <a:xfrm flipH="1" flipV="1">
              <a:off x="3292475" y="2819400"/>
              <a:ext cx="1133942" cy="64770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2549" name="Line 10"/>
            <p:cNvSpPr>
              <a:spLocks noChangeShapeType="1"/>
            </p:cNvSpPr>
            <p:nvPr/>
          </p:nvSpPr>
          <p:spPr bwMode="auto">
            <a:xfrm>
              <a:off x="4145429" y="2512359"/>
              <a:ext cx="914400" cy="609600"/>
            </a:xfrm>
            <a:prstGeom prst="line">
              <a:avLst/>
            </a:prstGeom>
            <a:noFill/>
            <a:ln w="508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0" name="Line 22"/>
            <p:cNvSpPr>
              <a:spLocks noChangeShapeType="1"/>
            </p:cNvSpPr>
            <p:nvPr/>
          </p:nvSpPr>
          <p:spPr bwMode="auto">
            <a:xfrm flipH="1">
              <a:off x="4359275" y="1447800"/>
              <a:ext cx="9144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1" name="Line 24"/>
            <p:cNvSpPr>
              <a:spLocks noChangeShapeType="1"/>
            </p:cNvSpPr>
            <p:nvPr/>
          </p:nvSpPr>
          <p:spPr bwMode="auto">
            <a:xfrm flipH="1">
              <a:off x="6111875" y="2590800"/>
              <a:ext cx="11430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793980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265238"/>
            <a:ext cx="9066212"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Line 7"/>
          <p:cNvSpPr>
            <a:spLocks noChangeShapeType="1"/>
          </p:cNvSpPr>
          <p:nvPr/>
        </p:nvSpPr>
        <p:spPr bwMode="auto">
          <a:xfrm flipV="1">
            <a:off x="8153400" y="2016125"/>
            <a:ext cx="0" cy="6873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8" name="Line 8"/>
          <p:cNvSpPr>
            <a:spLocks noChangeShapeType="1"/>
          </p:cNvSpPr>
          <p:nvPr/>
        </p:nvSpPr>
        <p:spPr bwMode="auto">
          <a:xfrm flipH="1">
            <a:off x="7612063" y="2471738"/>
            <a:ext cx="501650" cy="0"/>
          </a:xfrm>
          <a:prstGeom prst="line">
            <a:avLst/>
          </a:prstGeom>
          <a:noFill/>
          <a:ln w="254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9"/>
          <p:cNvSpPr>
            <a:spLocks noChangeShapeType="1"/>
          </p:cNvSpPr>
          <p:nvPr/>
        </p:nvSpPr>
        <p:spPr bwMode="auto">
          <a:xfrm flipV="1">
            <a:off x="914400" y="2078038"/>
            <a:ext cx="0" cy="61118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10"/>
          <p:cNvSpPr>
            <a:spLocks noChangeShapeType="1"/>
          </p:cNvSpPr>
          <p:nvPr/>
        </p:nvSpPr>
        <p:spPr bwMode="auto">
          <a:xfrm flipV="1">
            <a:off x="923925" y="2463800"/>
            <a:ext cx="501650" cy="7938"/>
          </a:xfrm>
          <a:prstGeom prst="line">
            <a:avLst/>
          </a:prstGeom>
          <a:noFill/>
          <a:ln w="254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1" name="Text Box 18"/>
          <p:cNvSpPr txBox="1">
            <a:spLocks noChangeArrowheads="1"/>
          </p:cNvSpPr>
          <p:nvPr/>
        </p:nvSpPr>
        <p:spPr bwMode="auto">
          <a:xfrm>
            <a:off x="6642100" y="5129213"/>
            <a:ext cx="224631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ko-KR" sz="1600" b="1">
                <a:solidFill>
                  <a:srgbClr val="0000FF"/>
                </a:solidFill>
                <a:ea typeface="굴림" pitchFamily="34" charset="-127"/>
              </a:rPr>
              <a:t>Capacity control</a:t>
            </a:r>
          </a:p>
          <a:p>
            <a:pPr algn="ctr" eaLnBrk="1" hangingPunct="1"/>
            <a:r>
              <a:rPr lang="en-US" altLang="ko-KR" sz="1600" b="1">
                <a:solidFill>
                  <a:srgbClr val="0000FF"/>
                </a:solidFill>
                <a:ea typeface="굴림" pitchFamily="34" charset="-127"/>
              </a:rPr>
              <a:t>structure</a:t>
            </a:r>
          </a:p>
        </p:txBody>
      </p:sp>
      <p:sp>
        <p:nvSpPr>
          <p:cNvPr id="16392" name="Line 19"/>
          <p:cNvSpPr>
            <a:spLocks noChangeShapeType="1"/>
          </p:cNvSpPr>
          <p:nvPr/>
        </p:nvSpPr>
        <p:spPr bwMode="auto">
          <a:xfrm flipH="1" flipV="1">
            <a:off x="762000" y="3078163"/>
            <a:ext cx="760413" cy="2051050"/>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3" name="Freeform 21"/>
          <p:cNvSpPr>
            <a:spLocks/>
          </p:cNvSpPr>
          <p:nvPr/>
        </p:nvSpPr>
        <p:spPr bwMode="auto">
          <a:xfrm>
            <a:off x="5273675" y="901700"/>
            <a:ext cx="2589213" cy="1457325"/>
          </a:xfrm>
          <a:custGeom>
            <a:avLst/>
            <a:gdLst>
              <a:gd name="T0" fmla="*/ 0 w 1596"/>
              <a:gd name="T1" fmla="*/ 0 h 375"/>
              <a:gd name="T2" fmla="*/ 2147483647 w 1596"/>
              <a:gd name="T3" fmla="*/ 2147483647 h 375"/>
              <a:gd name="T4" fmla="*/ 2147483647 w 1596"/>
              <a:gd name="T5" fmla="*/ 2147483647 h 375"/>
              <a:gd name="T6" fmla="*/ 0 60000 65536"/>
              <a:gd name="T7" fmla="*/ 0 60000 65536"/>
              <a:gd name="T8" fmla="*/ 0 60000 65536"/>
              <a:gd name="T9" fmla="*/ 0 w 1596"/>
              <a:gd name="T10" fmla="*/ 0 h 375"/>
              <a:gd name="T11" fmla="*/ 1596 w 1596"/>
              <a:gd name="T12" fmla="*/ 375 h 375"/>
            </a:gdLst>
            <a:ahLst/>
            <a:cxnLst>
              <a:cxn ang="T6">
                <a:pos x="T0" y="T1"/>
              </a:cxn>
              <a:cxn ang="T7">
                <a:pos x="T2" y="T3"/>
              </a:cxn>
              <a:cxn ang="T8">
                <a:pos x="T4" y="T5"/>
              </a:cxn>
            </a:cxnLst>
            <a:rect l="T9" t="T10" r="T11" b="T12"/>
            <a:pathLst>
              <a:path w="1596" h="375">
                <a:moveTo>
                  <a:pt x="0" y="0"/>
                </a:moveTo>
                <a:lnTo>
                  <a:pt x="1596" y="139"/>
                </a:lnTo>
                <a:lnTo>
                  <a:pt x="1596" y="375"/>
                </a:lnTo>
              </a:path>
            </a:pathLst>
          </a:custGeom>
          <a:noFill/>
          <a:ln w="9525">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4" name="Text Box 25"/>
          <p:cNvSpPr txBox="1">
            <a:spLocks noChangeArrowheads="1"/>
          </p:cNvSpPr>
          <p:nvPr/>
        </p:nvSpPr>
        <p:spPr bwMode="auto">
          <a:xfrm>
            <a:off x="2617788" y="4546600"/>
            <a:ext cx="34702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sz="1600" b="1">
                <a:solidFill>
                  <a:srgbClr val="0000FF"/>
                </a:solidFill>
                <a:ea typeface="굴림" pitchFamily="34" charset="-127"/>
              </a:rPr>
              <a:t>5’ section of non-perforated tile</a:t>
            </a:r>
          </a:p>
        </p:txBody>
      </p:sp>
      <p:sp>
        <p:nvSpPr>
          <p:cNvPr id="16395" name="Freeform 26"/>
          <p:cNvSpPr>
            <a:spLocks/>
          </p:cNvSpPr>
          <p:nvPr/>
        </p:nvSpPr>
        <p:spPr bwMode="auto">
          <a:xfrm>
            <a:off x="1246188" y="3022600"/>
            <a:ext cx="1371600" cy="1706563"/>
          </a:xfrm>
          <a:custGeom>
            <a:avLst/>
            <a:gdLst>
              <a:gd name="T0" fmla="*/ 2147483647 w 818"/>
              <a:gd name="T1" fmla="*/ 2147483647 h 1151"/>
              <a:gd name="T2" fmla="*/ 2147483647 w 818"/>
              <a:gd name="T3" fmla="*/ 2147483647 h 1151"/>
              <a:gd name="T4" fmla="*/ 0 w 818"/>
              <a:gd name="T5" fmla="*/ 0 h 1151"/>
              <a:gd name="T6" fmla="*/ 0 60000 65536"/>
              <a:gd name="T7" fmla="*/ 0 60000 65536"/>
              <a:gd name="T8" fmla="*/ 0 60000 65536"/>
              <a:gd name="T9" fmla="*/ 0 w 818"/>
              <a:gd name="T10" fmla="*/ 0 h 1151"/>
              <a:gd name="T11" fmla="*/ 818 w 818"/>
              <a:gd name="T12" fmla="*/ 1151 h 1151"/>
            </a:gdLst>
            <a:ahLst/>
            <a:cxnLst>
              <a:cxn ang="T6">
                <a:pos x="T0" y="T1"/>
              </a:cxn>
              <a:cxn ang="T7">
                <a:pos x="T2" y="T3"/>
              </a:cxn>
              <a:cxn ang="T8">
                <a:pos x="T4" y="T5"/>
              </a:cxn>
            </a:cxnLst>
            <a:rect l="T9" t="T10" r="T11" b="T12"/>
            <a:pathLst>
              <a:path w="818" h="1151">
                <a:moveTo>
                  <a:pt x="818" y="1151"/>
                </a:moveTo>
                <a:lnTo>
                  <a:pt x="15" y="741"/>
                </a:lnTo>
                <a:lnTo>
                  <a:pt x="0" y="0"/>
                </a:lnTo>
              </a:path>
            </a:pathLst>
          </a:custGeom>
          <a:noFill/>
          <a:ln w="9525">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6" name="Text Box 28"/>
          <p:cNvSpPr txBox="1">
            <a:spLocks noChangeArrowheads="1"/>
          </p:cNvSpPr>
          <p:nvPr/>
        </p:nvSpPr>
        <p:spPr bwMode="auto">
          <a:xfrm>
            <a:off x="1231900" y="5076825"/>
            <a:ext cx="11826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sz="1600" b="1">
                <a:solidFill>
                  <a:srgbClr val="0000FF"/>
                </a:solidFill>
                <a:ea typeface="굴림" pitchFamily="34" charset="-127"/>
              </a:rPr>
              <a:t>Diversion</a:t>
            </a:r>
          </a:p>
          <a:p>
            <a:pPr eaLnBrk="1" hangingPunct="1"/>
            <a:r>
              <a:rPr lang="en-US" altLang="ko-KR" sz="1600" b="1">
                <a:solidFill>
                  <a:srgbClr val="0000FF"/>
                </a:solidFill>
                <a:ea typeface="굴림" pitchFamily="34" charset="-127"/>
              </a:rPr>
              <a:t>structure</a:t>
            </a:r>
          </a:p>
        </p:txBody>
      </p:sp>
      <p:sp>
        <p:nvSpPr>
          <p:cNvPr id="16397" name="Freeform 29"/>
          <p:cNvSpPr>
            <a:spLocks/>
          </p:cNvSpPr>
          <p:nvPr/>
        </p:nvSpPr>
        <p:spPr bwMode="auto">
          <a:xfrm>
            <a:off x="7504113" y="3078163"/>
            <a:ext cx="800100" cy="2157412"/>
          </a:xfrm>
          <a:custGeom>
            <a:avLst/>
            <a:gdLst>
              <a:gd name="T0" fmla="*/ 0 w 89"/>
              <a:gd name="T1" fmla="*/ 2147483647 h 1192"/>
              <a:gd name="T2" fmla="*/ 2147483647 w 89"/>
              <a:gd name="T3" fmla="*/ 0 h 1192"/>
              <a:gd name="T4" fmla="*/ 0 60000 65536"/>
              <a:gd name="T5" fmla="*/ 0 60000 65536"/>
              <a:gd name="T6" fmla="*/ 0 w 89"/>
              <a:gd name="T7" fmla="*/ 0 h 1192"/>
              <a:gd name="T8" fmla="*/ 89 w 89"/>
              <a:gd name="T9" fmla="*/ 1192 h 1192"/>
            </a:gdLst>
            <a:ahLst/>
            <a:cxnLst>
              <a:cxn ang="T4">
                <a:pos x="T0" y="T1"/>
              </a:cxn>
              <a:cxn ang="T5">
                <a:pos x="T2" y="T3"/>
              </a:cxn>
            </a:cxnLst>
            <a:rect l="T6" t="T7" r="T8" b="T9"/>
            <a:pathLst>
              <a:path w="89" h="1192">
                <a:moveTo>
                  <a:pt x="0" y="1192"/>
                </a:moveTo>
                <a:lnTo>
                  <a:pt x="89" y="0"/>
                </a:lnTo>
              </a:path>
            </a:pathLst>
          </a:custGeom>
          <a:noFill/>
          <a:ln w="9525">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8" name="Freeform 30"/>
          <p:cNvSpPr>
            <a:spLocks/>
          </p:cNvSpPr>
          <p:nvPr/>
        </p:nvSpPr>
        <p:spPr bwMode="auto">
          <a:xfrm>
            <a:off x="1246188" y="901700"/>
            <a:ext cx="2563812" cy="1481138"/>
          </a:xfrm>
          <a:custGeom>
            <a:avLst/>
            <a:gdLst>
              <a:gd name="T0" fmla="*/ 2147483647 w 1181"/>
              <a:gd name="T1" fmla="*/ 0 h 400"/>
              <a:gd name="T2" fmla="*/ 2147483647 w 1181"/>
              <a:gd name="T3" fmla="*/ 2147483647 h 400"/>
              <a:gd name="T4" fmla="*/ 0 w 1181"/>
              <a:gd name="T5" fmla="*/ 2147483647 h 400"/>
              <a:gd name="T6" fmla="*/ 0 60000 65536"/>
              <a:gd name="T7" fmla="*/ 0 60000 65536"/>
              <a:gd name="T8" fmla="*/ 0 60000 65536"/>
              <a:gd name="T9" fmla="*/ 0 w 1181"/>
              <a:gd name="T10" fmla="*/ 0 h 400"/>
              <a:gd name="T11" fmla="*/ 1181 w 1181"/>
              <a:gd name="T12" fmla="*/ 400 h 400"/>
            </a:gdLst>
            <a:ahLst/>
            <a:cxnLst>
              <a:cxn ang="T6">
                <a:pos x="T0" y="T1"/>
              </a:cxn>
              <a:cxn ang="T7">
                <a:pos x="T2" y="T3"/>
              </a:cxn>
              <a:cxn ang="T8">
                <a:pos x="T4" y="T5"/>
              </a:cxn>
            </a:cxnLst>
            <a:rect l="T9" t="T10" r="T11" b="T12"/>
            <a:pathLst>
              <a:path w="1181" h="400">
                <a:moveTo>
                  <a:pt x="1181" y="0"/>
                </a:moveTo>
                <a:lnTo>
                  <a:pt x="9" y="164"/>
                </a:lnTo>
                <a:lnTo>
                  <a:pt x="0" y="400"/>
                </a:lnTo>
              </a:path>
            </a:pathLst>
          </a:custGeom>
          <a:noFill/>
          <a:ln w="9525">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9" name="Text Box 31"/>
          <p:cNvSpPr txBox="1">
            <a:spLocks noChangeArrowheads="1"/>
          </p:cNvSpPr>
          <p:nvPr/>
        </p:nvSpPr>
        <p:spPr bwMode="auto">
          <a:xfrm>
            <a:off x="3654425" y="2574925"/>
            <a:ext cx="161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b="1">
                <a:solidFill>
                  <a:srgbClr val="FF3399"/>
                </a:solidFill>
                <a:ea typeface="굴림" pitchFamily="34" charset="-127"/>
              </a:rPr>
              <a:t>Top View</a:t>
            </a:r>
          </a:p>
        </p:txBody>
      </p:sp>
      <p:sp>
        <p:nvSpPr>
          <p:cNvPr id="16400" name="Freeform 34"/>
          <p:cNvSpPr>
            <a:spLocks/>
          </p:cNvSpPr>
          <p:nvPr/>
        </p:nvSpPr>
        <p:spPr bwMode="auto">
          <a:xfrm>
            <a:off x="5715000" y="3070225"/>
            <a:ext cx="2124075" cy="1658938"/>
          </a:xfrm>
          <a:custGeom>
            <a:avLst/>
            <a:gdLst>
              <a:gd name="T0" fmla="*/ 0 w 1381"/>
              <a:gd name="T1" fmla="*/ 2147483647 h 1106"/>
              <a:gd name="T2" fmla="*/ 2147483647 w 1381"/>
              <a:gd name="T3" fmla="*/ 2147483647 h 1106"/>
              <a:gd name="T4" fmla="*/ 2147483647 w 1381"/>
              <a:gd name="T5" fmla="*/ 0 h 1106"/>
              <a:gd name="T6" fmla="*/ 0 60000 65536"/>
              <a:gd name="T7" fmla="*/ 0 60000 65536"/>
              <a:gd name="T8" fmla="*/ 0 60000 65536"/>
              <a:gd name="T9" fmla="*/ 0 w 1381"/>
              <a:gd name="T10" fmla="*/ 0 h 1106"/>
              <a:gd name="T11" fmla="*/ 1381 w 1381"/>
              <a:gd name="T12" fmla="*/ 1106 h 1106"/>
            </a:gdLst>
            <a:ahLst/>
            <a:cxnLst>
              <a:cxn ang="T6">
                <a:pos x="T0" y="T1"/>
              </a:cxn>
              <a:cxn ang="T7">
                <a:pos x="T2" y="T3"/>
              </a:cxn>
              <a:cxn ang="T8">
                <a:pos x="T4" y="T5"/>
              </a:cxn>
            </a:cxnLst>
            <a:rect l="T9" t="T10" r="T11" b="T12"/>
            <a:pathLst>
              <a:path w="1381" h="1106">
                <a:moveTo>
                  <a:pt x="0" y="1106"/>
                </a:moveTo>
                <a:lnTo>
                  <a:pt x="1381" y="741"/>
                </a:lnTo>
                <a:lnTo>
                  <a:pt x="1366" y="0"/>
                </a:lnTo>
              </a:path>
            </a:pathLst>
          </a:custGeom>
          <a:noFill/>
          <a:ln w="9525">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1" name="Text Box 36"/>
          <p:cNvSpPr txBox="1">
            <a:spLocks noChangeArrowheads="1"/>
          </p:cNvSpPr>
          <p:nvPr/>
        </p:nvSpPr>
        <p:spPr bwMode="auto">
          <a:xfrm>
            <a:off x="3478213" y="719138"/>
            <a:ext cx="1971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ko-KR" sz="1600" b="1">
                <a:solidFill>
                  <a:srgbClr val="0000FF"/>
                </a:solidFill>
                <a:ea typeface="굴림" pitchFamily="34" charset="-127"/>
              </a:rPr>
              <a:t>5’ Soil backfill</a:t>
            </a:r>
          </a:p>
        </p:txBody>
      </p:sp>
    </p:spTree>
    <p:extLst>
      <p:ext uri="{BB962C8B-B14F-4D97-AF65-F5344CB8AC3E}">
        <p14:creationId xmlns:p14="http://schemas.microsoft.com/office/powerpoint/2010/main" val="1323605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5400000">
            <a:off x="8023894" y="2739076"/>
            <a:ext cx="152402" cy="122745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Rectangle 20"/>
          <p:cNvSpPr/>
          <p:nvPr/>
        </p:nvSpPr>
        <p:spPr>
          <a:xfrm rot="5400000">
            <a:off x="8039100" y="2247900"/>
            <a:ext cx="152400" cy="144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ectangle 14"/>
          <p:cNvSpPr/>
          <p:nvPr/>
        </p:nvSpPr>
        <p:spPr>
          <a:xfrm>
            <a:off x="8610600" y="2590800"/>
            <a:ext cx="5334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700" name="Rectangle 3"/>
          <p:cNvSpPr>
            <a:spLocks noChangeArrowheads="1"/>
          </p:cNvSpPr>
          <p:nvPr/>
        </p:nvSpPr>
        <p:spPr bwMode="auto">
          <a:xfrm>
            <a:off x="1371600" y="-152400"/>
            <a:ext cx="6934200" cy="914400"/>
          </a:xfrm>
          <a:prstGeom prst="rect">
            <a:avLst/>
          </a:prstGeom>
          <a:noFill/>
          <a:ln w="9525">
            <a:noFill/>
            <a:round/>
            <a:headEnd/>
            <a:tailEnd/>
          </a:ln>
        </p:spPr>
        <p:txBody>
          <a:bodyPr lIns="90000" tIns="46800" rIns="90000" bIns="46800" anchor="b"/>
          <a:lstStyle/>
          <a:p>
            <a:pPr algn="ctr" fontAlgn="auto">
              <a:spcBef>
                <a:spcPts val="0"/>
              </a:spcBef>
              <a:spcAft>
                <a:spcPts val="0"/>
              </a:spcAft>
              <a:buClr>
                <a:srgbClr val="FF3399"/>
              </a:buClr>
              <a:buFont typeface="Tahoma"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3200" b="1" dirty="0">
              <a:solidFill>
                <a:srgbClr val="FF3399"/>
              </a:solidFill>
              <a:effectLst>
                <a:outerShdw blurRad="38100" dist="38100" dir="2700000" algn="tl">
                  <a:srgbClr val="000000">
                    <a:alpha val="43137"/>
                  </a:srgbClr>
                </a:outerShdw>
              </a:effectLst>
              <a:latin typeface="Tahoma" pitchFamily="34" charset="0"/>
              <a:cs typeface="Arial" pitchFamily="34" charset="0"/>
            </a:endParaRPr>
          </a:p>
        </p:txBody>
      </p:sp>
      <p:sp>
        <p:nvSpPr>
          <p:cNvPr id="4" name="Rectangle 3"/>
          <p:cNvSpPr/>
          <p:nvPr/>
        </p:nvSpPr>
        <p:spPr>
          <a:xfrm>
            <a:off x="152400" y="1295400"/>
            <a:ext cx="7620000" cy="3352800"/>
          </a:xfrm>
          <a:prstGeom prst="rect">
            <a:avLst/>
          </a:prstGeom>
          <a:blipFill dpi="0" rotWithShape="1">
            <a:blip r:embed="rId3" cstate="print">
              <a:alphaModFix amt="68000"/>
            </a:blip>
            <a:srcRect/>
            <a:tile tx="0" ty="0" sx="100000" sy="100000" flip="none" algn="tl"/>
          </a:bli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4" name="Down Arrow 43"/>
          <p:cNvSpPr/>
          <p:nvPr/>
        </p:nvSpPr>
        <p:spPr>
          <a:xfrm rot="5400000" flipH="1">
            <a:off x="1517904" y="-838200"/>
            <a:ext cx="4882896" cy="7626096"/>
          </a:xfrm>
          <a:prstGeom prst="downArrow">
            <a:avLst>
              <a:gd name="adj1" fmla="val 67723"/>
              <a:gd name="adj2" fmla="val 0"/>
            </a:avLst>
          </a:prstGeom>
          <a:solidFill>
            <a:srgbClr val="00B0F0">
              <a:alpha val="3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7239000" y="1371600"/>
            <a:ext cx="152400" cy="3009900"/>
          </a:xfrm>
          <a:prstGeom prst="rect">
            <a:avLst/>
          </a:prstGeom>
          <a:solidFill>
            <a:schemeClr val="accent1">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4" name="Rectangle 33"/>
          <p:cNvSpPr/>
          <p:nvPr/>
        </p:nvSpPr>
        <p:spPr>
          <a:xfrm>
            <a:off x="8801100" y="3657600"/>
            <a:ext cx="152400" cy="14478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Straight Connector 10"/>
          <p:cNvCxnSpPr/>
          <p:nvPr/>
        </p:nvCxnSpPr>
        <p:spPr>
          <a:xfrm rot="5400000" flipH="1" flipV="1">
            <a:off x="6705600" y="457200"/>
            <a:ext cx="15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3886199" y="762001"/>
            <a:ext cx="152402" cy="7315199"/>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bwMode="auto">
          <a:xfrm>
            <a:off x="8610600" y="3505200"/>
            <a:ext cx="533400" cy="228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6" name="Straight Connector 15"/>
          <p:cNvCxnSpPr/>
          <p:nvPr/>
        </p:nvCxnSpPr>
        <p:spPr>
          <a:xfrm>
            <a:off x="8610600" y="2819400"/>
            <a:ext cx="533400" cy="158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3200400"/>
            <a:ext cx="5334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801100" y="1143000"/>
            <a:ext cx="152400" cy="144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4" name="Straight Arrow Connector 23"/>
          <p:cNvCxnSpPr>
            <a:stCxn id="26647" idx="2"/>
          </p:cNvCxnSpPr>
          <p:nvPr/>
        </p:nvCxnSpPr>
        <p:spPr>
          <a:xfrm>
            <a:off x="1806575" y="827088"/>
            <a:ext cx="98425" cy="468312"/>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6639" name="TextBox 28"/>
          <p:cNvSpPr txBox="1">
            <a:spLocks noChangeArrowheads="1"/>
          </p:cNvSpPr>
          <p:nvPr/>
        </p:nvSpPr>
        <p:spPr bwMode="auto">
          <a:xfrm>
            <a:off x="5257800" y="457200"/>
            <a:ext cx="117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0000CC"/>
                </a:solidFill>
                <a:latin typeface="Calibri" pitchFamily="34" charset="0"/>
              </a:rPr>
              <a:t>Solid  pipe</a:t>
            </a:r>
          </a:p>
        </p:txBody>
      </p:sp>
      <p:cxnSp>
        <p:nvCxnSpPr>
          <p:cNvPr id="30" name="Straight Arrow Connector 29"/>
          <p:cNvCxnSpPr>
            <a:stCxn id="26639" idx="3"/>
          </p:cNvCxnSpPr>
          <p:nvPr/>
        </p:nvCxnSpPr>
        <p:spPr>
          <a:xfrm>
            <a:off x="6434138" y="642144"/>
            <a:ext cx="2328862" cy="881856"/>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6641" name="TextBox 30"/>
          <p:cNvSpPr txBox="1">
            <a:spLocks noChangeArrowheads="1"/>
          </p:cNvSpPr>
          <p:nvPr/>
        </p:nvSpPr>
        <p:spPr bwMode="auto">
          <a:xfrm>
            <a:off x="3048000" y="3352800"/>
            <a:ext cx="1123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rgbClr val="0000CC"/>
                </a:solidFill>
                <a:latin typeface="Calibri" pitchFamily="34" charset="0"/>
              </a:rPr>
              <a:t>Solid pipe</a:t>
            </a:r>
          </a:p>
        </p:txBody>
      </p:sp>
      <p:cxnSp>
        <p:nvCxnSpPr>
          <p:cNvPr id="32" name="Straight Arrow Connector 31"/>
          <p:cNvCxnSpPr>
            <a:stCxn id="26641" idx="2"/>
          </p:cNvCxnSpPr>
          <p:nvPr/>
        </p:nvCxnSpPr>
        <p:spPr>
          <a:xfrm>
            <a:off x="3609975" y="3722688"/>
            <a:ext cx="1114425" cy="544512"/>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6643" name="TextBox 38"/>
          <p:cNvSpPr txBox="1">
            <a:spLocks noChangeArrowheads="1"/>
          </p:cNvSpPr>
          <p:nvPr/>
        </p:nvSpPr>
        <p:spPr bwMode="auto">
          <a:xfrm>
            <a:off x="3962400" y="2286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0000CC"/>
                </a:solidFill>
                <a:latin typeface="Calibri" pitchFamily="34" charset="0"/>
              </a:rPr>
              <a:t>Perforated pipe</a:t>
            </a:r>
          </a:p>
        </p:txBody>
      </p:sp>
      <p:cxnSp>
        <p:nvCxnSpPr>
          <p:cNvPr id="41" name="Straight Arrow Connector 40"/>
          <p:cNvCxnSpPr>
            <a:stCxn id="26643" idx="3"/>
          </p:cNvCxnSpPr>
          <p:nvPr/>
        </p:nvCxnSpPr>
        <p:spPr>
          <a:xfrm>
            <a:off x="5634038" y="2470150"/>
            <a:ext cx="1604962" cy="19685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5" name="Rectangle 4"/>
          <p:cNvSpPr/>
          <p:nvPr/>
        </p:nvSpPr>
        <p:spPr>
          <a:xfrm>
            <a:off x="304800" y="1371600"/>
            <a:ext cx="228600" cy="3048000"/>
          </a:xfrm>
          <a:prstGeom prst="rect">
            <a:avLst/>
          </a:prstGeom>
          <a:solidFill>
            <a:schemeClr val="tx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645" name="TextBox 41"/>
          <p:cNvSpPr txBox="1">
            <a:spLocks noChangeArrowheads="1"/>
          </p:cNvSpPr>
          <p:nvPr/>
        </p:nvSpPr>
        <p:spPr bwMode="auto">
          <a:xfrm>
            <a:off x="914400" y="2362200"/>
            <a:ext cx="1695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0000CC"/>
                </a:solidFill>
                <a:latin typeface="Calibri" pitchFamily="34" charset="0"/>
              </a:rPr>
              <a:t>Perforated pipe</a:t>
            </a:r>
          </a:p>
        </p:txBody>
      </p:sp>
      <p:cxnSp>
        <p:nvCxnSpPr>
          <p:cNvPr id="43" name="Straight Arrow Connector 42"/>
          <p:cNvCxnSpPr/>
          <p:nvPr/>
        </p:nvCxnSpPr>
        <p:spPr>
          <a:xfrm rot="10800000" flipV="1">
            <a:off x="533400" y="2667000"/>
            <a:ext cx="457200" cy="3810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6647" name="TextBox 59"/>
          <p:cNvSpPr txBox="1">
            <a:spLocks noChangeArrowheads="1"/>
          </p:cNvSpPr>
          <p:nvPr/>
        </p:nvSpPr>
        <p:spPr bwMode="auto">
          <a:xfrm>
            <a:off x="1143000" y="45720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0000CC"/>
                </a:solidFill>
                <a:latin typeface="Calibri" pitchFamily="34" charset="0"/>
              </a:rPr>
              <a:t>Plastic Liner</a:t>
            </a:r>
          </a:p>
        </p:txBody>
      </p:sp>
      <p:sp>
        <p:nvSpPr>
          <p:cNvPr id="19" name="Rectangle 18"/>
          <p:cNvSpPr/>
          <p:nvPr/>
        </p:nvSpPr>
        <p:spPr>
          <a:xfrm>
            <a:off x="7486371" y="3276600"/>
            <a:ext cx="134937" cy="12192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Down Arrow 1"/>
          <p:cNvSpPr/>
          <p:nvPr/>
        </p:nvSpPr>
        <p:spPr>
          <a:xfrm>
            <a:off x="8305800" y="1676400"/>
            <a:ext cx="152400" cy="871538"/>
          </a:xfrm>
          <a:prstGeom prst="downArrow">
            <a:avLst/>
          </a:prstGeom>
          <a:solidFill>
            <a:srgbClr val="C0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8744567" y="1371600"/>
            <a:ext cx="266700" cy="457200"/>
          </a:xfrm>
          <a:prstGeom prst="downArrow">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Bent Arrow 30"/>
          <p:cNvSpPr/>
          <p:nvPr/>
        </p:nvSpPr>
        <p:spPr>
          <a:xfrm rot="10800000">
            <a:off x="8485221" y="2362199"/>
            <a:ext cx="457200" cy="730731"/>
          </a:xfrm>
          <a:prstGeom prst="bentArrow">
            <a:avLst>
              <a:gd name="adj1" fmla="val 29009"/>
              <a:gd name="adj2" fmla="val 26119"/>
              <a:gd name="adj3" fmla="val 36215"/>
              <a:gd name="adj4" fmla="val 43750"/>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Down Arrow 32"/>
          <p:cNvSpPr/>
          <p:nvPr/>
        </p:nvSpPr>
        <p:spPr>
          <a:xfrm rot="5400000">
            <a:off x="8006840" y="2757399"/>
            <a:ext cx="266700" cy="430779"/>
          </a:xfrm>
          <a:prstGeom prst="downArrow">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Down Arrow 34"/>
          <p:cNvSpPr/>
          <p:nvPr/>
        </p:nvSpPr>
        <p:spPr>
          <a:xfrm rot="10800000">
            <a:off x="7231137" y="1944523"/>
            <a:ext cx="166588" cy="285579"/>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Down Arrow 35"/>
          <p:cNvSpPr/>
          <p:nvPr/>
        </p:nvSpPr>
        <p:spPr>
          <a:xfrm rot="10800000">
            <a:off x="7231137" y="2589549"/>
            <a:ext cx="166588" cy="285579"/>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Down Arrow 36"/>
          <p:cNvSpPr/>
          <p:nvPr/>
        </p:nvSpPr>
        <p:spPr>
          <a:xfrm rot="10800000">
            <a:off x="7231906" y="1600200"/>
            <a:ext cx="166588" cy="285579"/>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Down Arrow 37"/>
          <p:cNvSpPr/>
          <p:nvPr/>
        </p:nvSpPr>
        <p:spPr>
          <a:xfrm>
            <a:off x="7234052" y="3624373"/>
            <a:ext cx="166588" cy="285579"/>
          </a:xfrm>
          <a:prstGeom prst="downArrow">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Down Arrow 38"/>
          <p:cNvSpPr/>
          <p:nvPr/>
        </p:nvSpPr>
        <p:spPr>
          <a:xfrm>
            <a:off x="7234052" y="3981621"/>
            <a:ext cx="166588" cy="285579"/>
          </a:xfrm>
          <a:prstGeom prst="downArrow">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Down Arrow 39"/>
          <p:cNvSpPr/>
          <p:nvPr/>
        </p:nvSpPr>
        <p:spPr>
          <a:xfrm>
            <a:off x="7234821" y="2971800"/>
            <a:ext cx="166588" cy="285579"/>
          </a:xfrm>
          <a:prstGeom prst="downArrow">
            <a:avLst/>
          </a:prstGeom>
          <a:solidFill>
            <a:srgbClr val="A05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Down Arrow 44"/>
          <p:cNvSpPr/>
          <p:nvPr/>
        </p:nvSpPr>
        <p:spPr>
          <a:xfrm rot="10800000" flipV="1">
            <a:off x="327659" y="1521145"/>
            <a:ext cx="182881" cy="708957"/>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Down Arrow 45"/>
          <p:cNvSpPr/>
          <p:nvPr/>
        </p:nvSpPr>
        <p:spPr>
          <a:xfrm rot="10800000" flipV="1">
            <a:off x="327659" y="2939091"/>
            <a:ext cx="182881" cy="685282"/>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Rectangle 46"/>
          <p:cNvSpPr/>
          <p:nvPr/>
        </p:nvSpPr>
        <p:spPr>
          <a:xfrm rot="5400000">
            <a:off x="7449919" y="4332501"/>
            <a:ext cx="128016"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8" name="Rectangle 47"/>
          <p:cNvSpPr/>
          <p:nvPr/>
        </p:nvSpPr>
        <p:spPr>
          <a:xfrm rot="5400000">
            <a:off x="7572077" y="3263357"/>
            <a:ext cx="128016"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9" name="Rectangle 48"/>
          <p:cNvSpPr/>
          <p:nvPr/>
        </p:nvSpPr>
        <p:spPr>
          <a:xfrm rot="5400000">
            <a:off x="375441" y="4306275"/>
            <a:ext cx="128016" cy="223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1" name="Down Arrow 50"/>
          <p:cNvSpPr/>
          <p:nvPr/>
        </p:nvSpPr>
        <p:spPr>
          <a:xfrm rot="16200000">
            <a:off x="1159347" y="4017529"/>
            <a:ext cx="166588" cy="808881"/>
          </a:xfrm>
          <a:prstGeom prst="downArrow">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2" name="Down Arrow 51"/>
          <p:cNvSpPr/>
          <p:nvPr/>
        </p:nvSpPr>
        <p:spPr>
          <a:xfrm rot="16200000">
            <a:off x="3322265" y="4017529"/>
            <a:ext cx="166588" cy="808881"/>
          </a:xfrm>
          <a:prstGeom prst="downArrow">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3" name="Down Arrow 52"/>
          <p:cNvSpPr/>
          <p:nvPr/>
        </p:nvSpPr>
        <p:spPr>
          <a:xfrm rot="16200000">
            <a:off x="5655147" y="4013623"/>
            <a:ext cx="166588" cy="808881"/>
          </a:xfrm>
          <a:prstGeom prst="downArrow">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4" name="Down Arrow 53"/>
          <p:cNvSpPr/>
          <p:nvPr/>
        </p:nvSpPr>
        <p:spPr>
          <a:xfrm rot="10800000">
            <a:off x="7475579" y="3881980"/>
            <a:ext cx="150503" cy="385220"/>
          </a:xfrm>
          <a:prstGeom prst="downArrow">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5" name="Down Arrow 54"/>
          <p:cNvSpPr/>
          <p:nvPr/>
        </p:nvSpPr>
        <p:spPr>
          <a:xfrm rot="16200000">
            <a:off x="7777425" y="3195227"/>
            <a:ext cx="147302" cy="299853"/>
          </a:xfrm>
          <a:prstGeom prst="downArrow">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6" name="Down Arrow 55"/>
          <p:cNvSpPr/>
          <p:nvPr/>
        </p:nvSpPr>
        <p:spPr>
          <a:xfrm rot="10800000" flipV="1">
            <a:off x="8786476" y="3810000"/>
            <a:ext cx="182881" cy="36576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0" name="Bent Arrow 49"/>
          <p:cNvSpPr/>
          <p:nvPr/>
        </p:nvSpPr>
        <p:spPr>
          <a:xfrm rot="5400000">
            <a:off x="8492001" y="3266540"/>
            <a:ext cx="457202" cy="524805"/>
          </a:xfrm>
          <a:prstGeom prst="bentArrow">
            <a:avLst>
              <a:gd name="adj1" fmla="val 23038"/>
              <a:gd name="adj2" fmla="val 22387"/>
              <a:gd name="adj3" fmla="val 25767"/>
              <a:gd name="adj4" fmla="val 43750"/>
            </a:avLst>
          </a:prstGeom>
          <a:solidFill>
            <a:srgbClr val="009AD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7" name="Down Arrow 56"/>
          <p:cNvSpPr/>
          <p:nvPr/>
        </p:nvSpPr>
        <p:spPr>
          <a:xfrm rot="5400000">
            <a:off x="6835935" y="1604010"/>
            <a:ext cx="182880" cy="457200"/>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8" name="Down Arrow 57"/>
          <p:cNvSpPr/>
          <p:nvPr/>
        </p:nvSpPr>
        <p:spPr>
          <a:xfrm rot="5400000">
            <a:off x="6835934" y="2061210"/>
            <a:ext cx="182880" cy="457200"/>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9" name="Down Arrow 58"/>
          <p:cNvSpPr/>
          <p:nvPr/>
        </p:nvSpPr>
        <p:spPr>
          <a:xfrm rot="5400000">
            <a:off x="6842761" y="3185160"/>
            <a:ext cx="182880" cy="457200"/>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0" name="Down Arrow 59"/>
          <p:cNvSpPr/>
          <p:nvPr/>
        </p:nvSpPr>
        <p:spPr>
          <a:xfrm rot="5400000">
            <a:off x="6842760" y="3642360"/>
            <a:ext cx="182880" cy="457200"/>
          </a:xfrm>
          <a:prstGeom prst="downArrow">
            <a:avLst/>
          </a:prstGeom>
          <a:solidFill>
            <a:srgbClr val="A0522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1" name="Down Arrow 60"/>
          <p:cNvSpPr/>
          <p:nvPr/>
        </p:nvSpPr>
        <p:spPr>
          <a:xfrm rot="5400000">
            <a:off x="1140969" y="1617220"/>
            <a:ext cx="182880" cy="430779"/>
          </a:xfrm>
          <a:prstGeom prst="downArrow">
            <a:avLst/>
          </a:prstGeom>
          <a:gradFill flip="none" rotWithShape="1">
            <a:gsLst>
              <a:gs pos="0">
                <a:srgbClr val="A0522D"/>
              </a:gs>
              <a:gs pos="83000">
                <a:srgbClr val="00B0F0"/>
              </a:gs>
            </a:gsLst>
            <a:lin ang="5400000" scaled="1"/>
            <a:tileRect/>
          </a:gra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2" name="Down Arrow 61"/>
          <p:cNvSpPr/>
          <p:nvPr/>
        </p:nvSpPr>
        <p:spPr>
          <a:xfrm rot="5400000">
            <a:off x="1140968" y="2074420"/>
            <a:ext cx="182880" cy="430779"/>
          </a:xfrm>
          <a:prstGeom prst="downArrow">
            <a:avLst/>
          </a:prstGeom>
          <a:gradFill flip="none" rotWithShape="1">
            <a:gsLst>
              <a:gs pos="0">
                <a:srgbClr val="A0522D"/>
              </a:gs>
              <a:gs pos="83000">
                <a:srgbClr val="00B0F0"/>
              </a:gs>
            </a:gsLst>
            <a:lin ang="5400000" scaled="1"/>
            <a:tileRect/>
          </a:gra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3" name="Down Arrow 62"/>
          <p:cNvSpPr/>
          <p:nvPr/>
        </p:nvSpPr>
        <p:spPr>
          <a:xfrm rot="5400000">
            <a:off x="1140970" y="3198370"/>
            <a:ext cx="182880" cy="430779"/>
          </a:xfrm>
          <a:prstGeom prst="downArrow">
            <a:avLst/>
          </a:prstGeom>
          <a:gradFill flip="none" rotWithShape="1">
            <a:gsLst>
              <a:gs pos="0">
                <a:srgbClr val="A0522D"/>
              </a:gs>
              <a:gs pos="83000">
                <a:srgbClr val="00B0F0"/>
              </a:gs>
            </a:gsLst>
            <a:lin ang="5400000" scaled="1"/>
            <a:tileRect/>
          </a:gra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4" name="Down Arrow 63"/>
          <p:cNvSpPr/>
          <p:nvPr/>
        </p:nvSpPr>
        <p:spPr>
          <a:xfrm rot="5400000">
            <a:off x="1140969" y="3655570"/>
            <a:ext cx="182880" cy="430779"/>
          </a:xfrm>
          <a:prstGeom prst="downArrow">
            <a:avLst/>
          </a:prstGeom>
          <a:gradFill flip="none" rotWithShape="1">
            <a:gsLst>
              <a:gs pos="0">
                <a:srgbClr val="A0522D"/>
              </a:gs>
              <a:gs pos="83000">
                <a:srgbClr val="00B0F0"/>
              </a:gs>
            </a:gsLst>
            <a:lin ang="5400000" scaled="1"/>
            <a:tileRect/>
          </a:gra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985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47000" decel="48000" fill="hold" grpId="0" nodeType="clickEffect">
                                  <p:stCondLst>
                                    <p:cond delay="0"/>
                                  </p:stCondLst>
                                  <p:childTnLst>
                                    <p:animMotion origin="layout" path="M -3.33333E-6 -3.33333E-6 L -3.33333E-6 0.06667 " pathEditMode="relative" rAng="0" ptsTypes="AA">
                                      <p:cBhvr>
                                        <p:cTn id="6" dur="2000" fill="hold"/>
                                        <p:tgtEl>
                                          <p:spTgt spid="10"/>
                                        </p:tgtEl>
                                        <p:attrNameLst>
                                          <p:attrName>ppt_x</p:attrName>
                                          <p:attrName>ppt_y</p:attrName>
                                        </p:attrNameLst>
                                      </p:cBhvr>
                                      <p:rCtr x="0" y="3333"/>
                                    </p:animMotion>
                                  </p:childTnLst>
                                </p:cTn>
                              </p:par>
                              <p:par>
                                <p:cTn id="7" presetID="22" presetClass="entr" presetSubtype="1" repeatCount="indefinite" fill="hold" grpId="0" nodeType="withEffect">
                                  <p:stCondLst>
                                    <p:cond delay="2000"/>
                                  </p:stCondLst>
                                  <p:childTnLst>
                                    <p:set>
                                      <p:cBhvr>
                                        <p:cTn id="8" dur="1" fill="hold">
                                          <p:stCondLst>
                                            <p:cond delay="0"/>
                                          </p:stCondLst>
                                        </p:cTn>
                                        <p:tgtEl>
                                          <p:spTgt spid="31"/>
                                        </p:tgtEl>
                                        <p:attrNameLst>
                                          <p:attrName>style.visibility</p:attrName>
                                        </p:attrNameLst>
                                      </p:cBhvr>
                                      <p:to>
                                        <p:strVal val="visible"/>
                                      </p:to>
                                    </p:set>
                                    <p:animEffect transition="in" filter="wipe(up)">
                                      <p:cBhvr>
                                        <p:cTn id="9" dur="2000"/>
                                        <p:tgtEl>
                                          <p:spTgt spid="31"/>
                                        </p:tgtEl>
                                      </p:cBhvr>
                                    </p:animEffect>
                                  </p:childTnLst>
                                </p:cTn>
                              </p:par>
                              <p:par>
                                <p:cTn id="10" presetID="22" presetClass="entr" presetSubtype="2" repeatCount="indefinite" fill="hold" grpId="0" nodeType="withEffect">
                                  <p:stCondLst>
                                    <p:cond delay="400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2000"/>
                                        <p:tgtEl>
                                          <p:spTgt spid="33"/>
                                        </p:tgtEl>
                                      </p:cBhvr>
                                    </p:animEffect>
                                  </p:childTnLst>
                                </p:cTn>
                              </p:par>
                              <p:par>
                                <p:cTn id="13" presetID="35" presetClass="path" presetSubtype="0" repeatCount="indefinite" accel="50000" decel="50000" fill="hold" grpId="1" nodeType="withEffect">
                                  <p:stCondLst>
                                    <p:cond delay="4000"/>
                                  </p:stCondLst>
                                  <p:childTnLst>
                                    <p:animMotion origin="layout" path="M 2.22222E-6 -3.33333E-6 L -0.05695 -3.33333E-6 " pathEditMode="relative" rAng="0" ptsTypes="AA">
                                      <p:cBhvr>
                                        <p:cTn id="14" dur="2000" fill="hold"/>
                                        <p:tgtEl>
                                          <p:spTgt spid="33"/>
                                        </p:tgtEl>
                                        <p:attrNameLst>
                                          <p:attrName>ppt_x</p:attrName>
                                          <p:attrName>ppt_y</p:attrName>
                                        </p:attrNameLst>
                                      </p:cBhvr>
                                      <p:rCtr x="-2847" y="0"/>
                                    </p:animMotion>
                                  </p:childTnLst>
                                </p:cTn>
                              </p:par>
                              <p:par>
                                <p:cTn id="15" presetID="22" presetClass="entr" presetSubtype="4" repeatCount="indefinite" fill="hold" grpId="0" nodeType="withEffect">
                                  <p:stCondLst>
                                    <p:cond delay="600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2000"/>
                                        <p:tgtEl>
                                          <p:spTgt spid="36"/>
                                        </p:tgtEl>
                                      </p:cBhvr>
                                    </p:animEffect>
                                  </p:childTnLst>
                                </p:cTn>
                              </p:par>
                              <p:par>
                                <p:cTn id="18" presetID="64" presetClass="path" presetSubtype="0" repeatCount="indefinite" accel="50000" decel="50000" fill="hold" grpId="1" nodeType="withEffect">
                                  <p:stCondLst>
                                    <p:cond delay="6000"/>
                                  </p:stCondLst>
                                  <p:childTnLst>
                                    <p:animMotion origin="layout" path="M 3.61111E-6 1.11111E-6 L 3.61111E-6 -0.03472 " pathEditMode="relative" rAng="0" ptsTypes="AA">
                                      <p:cBhvr>
                                        <p:cTn id="19" dur="2000" fill="hold"/>
                                        <p:tgtEl>
                                          <p:spTgt spid="36"/>
                                        </p:tgtEl>
                                        <p:attrNameLst>
                                          <p:attrName>ppt_x</p:attrName>
                                          <p:attrName>ppt_y</p:attrName>
                                        </p:attrNameLst>
                                      </p:cBhvr>
                                      <p:rCtr x="0" y="-1736"/>
                                    </p:animMotion>
                                  </p:childTnLst>
                                </p:cTn>
                              </p:par>
                              <p:par>
                                <p:cTn id="20" presetID="22" presetClass="entr" presetSubtype="1" repeatCount="indefinite" fill="hold" grpId="0"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2000"/>
                                        <p:tgtEl>
                                          <p:spTgt spid="40"/>
                                        </p:tgtEl>
                                      </p:cBhvr>
                                    </p:animEffect>
                                  </p:childTnLst>
                                </p:cTn>
                              </p:par>
                              <p:par>
                                <p:cTn id="23" presetID="42" presetClass="path" presetSubtype="0" repeatCount="indefinite" accel="50000" decel="50000" fill="hold" grpId="1" nodeType="withEffect">
                                  <p:stCondLst>
                                    <p:cond delay="6000"/>
                                  </p:stCondLst>
                                  <p:childTnLst>
                                    <p:animMotion origin="layout" path="M -3.61111E-6 3.33333E-6 L -0.00017 0.04583 " pathEditMode="relative" rAng="0" ptsTypes="AA">
                                      <p:cBhvr>
                                        <p:cTn id="24" dur="2000" fill="hold"/>
                                        <p:tgtEl>
                                          <p:spTgt spid="40"/>
                                        </p:tgtEl>
                                        <p:attrNameLst>
                                          <p:attrName>ppt_x</p:attrName>
                                          <p:attrName>ppt_y</p:attrName>
                                        </p:attrNameLst>
                                      </p:cBhvr>
                                      <p:rCtr x="-17" y="2292"/>
                                    </p:animMotion>
                                  </p:childTnLst>
                                </p:cTn>
                              </p:par>
                              <p:par>
                                <p:cTn id="25" presetID="22" presetClass="entr" presetSubtype="4" repeatCount="indefinite" fill="hold" grpId="0" nodeType="withEffect">
                                  <p:stCondLst>
                                    <p:cond delay="620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2000"/>
                                        <p:tgtEl>
                                          <p:spTgt spid="35"/>
                                        </p:tgtEl>
                                      </p:cBhvr>
                                    </p:animEffect>
                                  </p:childTnLst>
                                </p:cTn>
                              </p:par>
                              <p:par>
                                <p:cTn id="28" presetID="22" presetClass="entr" presetSubtype="4" repeatCount="indefinite" fill="hold" grpId="0" nodeType="withEffect">
                                  <p:stCondLst>
                                    <p:cond delay="620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2000"/>
                                        <p:tgtEl>
                                          <p:spTgt spid="37"/>
                                        </p:tgtEl>
                                      </p:cBhvr>
                                    </p:animEffect>
                                  </p:childTnLst>
                                </p:cTn>
                              </p:par>
                              <p:par>
                                <p:cTn id="31" presetID="22" presetClass="entr" presetSubtype="1" repeatCount="indefinite" fill="hold" grpId="0" nodeType="withEffect">
                                  <p:stCondLst>
                                    <p:cond delay="6200"/>
                                  </p:stCondLst>
                                  <p:childTnLst>
                                    <p:set>
                                      <p:cBhvr>
                                        <p:cTn id="32" dur="1" fill="hold">
                                          <p:stCondLst>
                                            <p:cond delay="0"/>
                                          </p:stCondLst>
                                        </p:cTn>
                                        <p:tgtEl>
                                          <p:spTgt spid="38"/>
                                        </p:tgtEl>
                                        <p:attrNameLst>
                                          <p:attrName>style.visibility</p:attrName>
                                        </p:attrNameLst>
                                      </p:cBhvr>
                                      <p:to>
                                        <p:strVal val="visible"/>
                                      </p:to>
                                    </p:set>
                                    <p:animEffect transition="in" filter="wipe(up)">
                                      <p:cBhvr>
                                        <p:cTn id="33" dur="2000"/>
                                        <p:tgtEl>
                                          <p:spTgt spid="38"/>
                                        </p:tgtEl>
                                      </p:cBhvr>
                                    </p:animEffect>
                                  </p:childTnLst>
                                </p:cTn>
                              </p:par>
                              <p:par>
                                <p:cTn id="34" presetID="22" presetClass="entr" presetSubtype="1" repeatCount="indefinite" fill="hold" grpId="0" nodeType="withEffect">
                                  <p:stCondLst>
                                    <p:cond delay="620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2000"/>
                                        <p:tgtEl>
                                          <p:spTgt spid="39"/>
                                        </p:tgtEl>
                                      </p:cBhvr>
                                    </p:animEffect>
                                  </p:childTnLst>
                                </p:cTn>
                              </p:par>
                              <p:par>
                                <p:cTn id="37" presetID="22" presetClass="entr" presetSubtype="2" repeatCount="indefinite" fill="hold" grpId="0" nodeType="withEffect">
                                  <p:stCondLst>
                                    <p:cond delay="8200"/>
                                  </p:stCondLst>
                                  <p:childTnLst>
                                    <p:set>
                                      <p:cBhvr>
                                        <p:cTn id="38" dur="1" fill="hold">
                                          <p:stCondLst>
                                            <p:cond delay="0"/>
                                          </p:stCondLst>
                                        </p:cTn>
                                        <p:tgtEl>
                                          <p:spTgt spid="57"/>
                                        </p:tgtEl>
                                        <p:attrNameLst>
                                          <p:attrName>style.visibility</p:attrName>
                                        </p:attrNameLst>
                                      </p:cBhvr>
                                      <p:to>
                                        <p:strVal val="visible"/>
                                      </p:to>
                                    </p:set>
                                    <p:animEffect transition="in" filter="wipe(right)">
                                      <p:cBhvr>
                                        <p:cTn id="39" dur="2000"/>
                                        <p:tgtEl>
                                          <p:spTgt spid="57"/>
                                        </p:tgtEl>
                                      </p:cBhvr>
                                    </p:animEffect>
                                  </p:childTnLst>
                                </p:cTn>
                              </p:par>
                              <p:par>
                                <p:cTn id="40" presetID="35" presetClass="path" presetSubtype="0" repeatCount="indefinite" accel="50000" decel="50000" fill="hold" grpId="1" nodeType="withEffect">
                                  <p:stCondLst>
                                    <p:cond delay="8200"/>
                                  </p:stCondLst>
                                  <p:childTnLst>
                                    <p:animMotion origin="layout" path="M 4.72222E-6 3.7037E-7 L -0.04914 3.7037E-7 " pathEditMode="relative" rAng="0" ptsTypes="AA">
                                      <p:cBhvr>
                                        <p:cTn id="41" dur="2000" fill="hold"/>
                                        <p:tgtEl>
                                          <p:spTgt spid="57"/>
                                        </p:tgtEl>
                                        <p:attrNameLst>
                                          <p:attrName>ppt_x</p:attrName>
                                          <p:attrName>ppt_y</p:attrName>
                                        </p:attrNameLst>
                                      </p:cBhvr>
                                      <p:rCtr x="-2465" y="0"/>
                                    </p:animMotion>
                                  </p:childTnLst>
                                </p:cTn>
                              </p:par>
                              <p:par>
                                <p:cTn id="42" presetID="22" presetClass="entr" presetSubtype="2" repeatCount="indefinite" fill="hold" grpId="0" nodeType="withEffect">
                                  <p:stCondLst>
                                    <p:cond delay="8200"/>
                                  </p:stCondLst>
                                  <p:childTnLst>
                                    <p:set>
                                      <p:cBhvr>
                                        <p:cTn id="43" dur="1" fill="hold">
                                          <p:stCondLst>
                                            <p:cond delay="0"/>
                                          </p:stCondLst>
                                        </p:cTn>
                                        <p:tgtEl>
                                          <p:spTgt spid="58"/>
                                        </p:tgtEl>
                                        <p:attrNameLst>
                                          <p:attrName>style.visibility</p:attrName>
                                        </p:attrNameLst>
                                      </p:cBhvr>
                                      <p:to>
                                        <p:strVal val="visible"/>
                                      </p:to>
                                    </p:set>
                                    <p:animEffect transition="in" filter="wipe(right)">
                                      <p:cBhvr>
                                        <p:cTn id="44" dur="2000"/>
                                        <p:tgtEl>
                                          <p:spTgt spid="58"/>
                                        </p:tgtEl>
                                      </p:cBhvr>
                                    </p:animEffect>
                                  </p:childTnLst>
                                </p:cTn>
                              </p:par>
                              <p:par>
                                <p:cTn id="45" presetID="35" presetClass="path" presetSubtype="0" repeatCount="indefinite" accel="50000" decel="50000" fill="hold" grpId="1" nodeType="withEffect">
                                  <p:stCondLst>
                                    <p:cond delay="8200"/>
                                  </p:stCondLst>
                                  <p:childTnLst>
                                    <p:animMotion origin="layout" path="M 4.72222E-6 3.7037E-6 L -0.04914 3.7037E-6 " pathEditMode="relative" rAng="0" ptsTypes="AA">
                                      <p:cBhvr>
                                        <p:cTn id="46" dur="2000" fill="hold"/>
                                        <p:tgtEl>
                                          <p:spTgt spid="58"/>
                                        </p:tgtEl>
                                        <p:attrNameLst>
                                          <p:attrName>ppt_x</p:attrName>
                                          <p:attrName>ppt_y</p:attrName>
                                        </p:attrNameLst>
                                      </p:cBhvr>
                                      <p:rCtr x="-2465" y="0"/>
                                    </p:animMotion>
                                  </p:childTnLst>
                                </p:cTn>
                              </p:par>
                              <p:par>
                                <p:cTn id="47" presetID="22" presetClass="entr" presetSubtype="2" repeatCount="indefinite" fill="hold" grpId="0" nodeType="withEffect">
                                  <p:stCondLst>
                                    <p:cond delay="8200"/>
                                  </p:stCondLst>
                                  <p:childTnLst>
                                    <p:set>
                                      <p:cBhvr>
                                        <p:cTn id="48" dur="1" fill="hold">
                                          <p:stCondLst>
                                            <p:cond delay="0"/>
                                          </p:stCondLst>
                                        </p:cTn>
                                        <p:tgtEl>
                                          <p:spTgt spid="59"/>
                                        </p:tgtEl>
                                        <p:attrNameLst>
                                          <p:attrName>style.visibility</p:attrName>
                                        </p:attrNameLst>
                                      </p:cBhvr>
                                      <p:to>
                                        <p:strVal val="visible"/>
                                      </p:to>
                                    </p:set>
                                    <p:animEffect transition="in" filter="wipe(right)">
                                      <p:cBhvr>
                                        <p:cTn id="49" dur="2000"/>
                                        <p:tgtEl>
                                          <p:spTgt spid="59"/>
                                        </p:tgtEl>
                                      </p:cBhvr>
                                    </p:animEffect>
                                  </p:childTnLst>
                                </p:cTn>
                              </p:par>
                              <p:par>
                                <p:cTn id="50" presetID="35" presetClass="path" presetSubtype="0" repeatCount="indefinite" accel="50000" decel="50000" fill="hold" grpId="1" nodeType="withEffect">
                                  <p:stCondLst>
                                    <p:cond delay="8200"/>
                                  </p:stCondLst>
                                  <p:childTnLst>
                                    <p:animMotion origin="layout" path="M -3.33333E-6 4.81481E-6 L -0.05 4.81481E-6 " pathEditMode="relative" rAng="0" ptsTypes="AA">
                                      <p:cBhvr>
                                        <p:cTn id="51" dur="2000" fill="hold"/>
                                        <p:tgtEl>
                                          <p:spTgt spid="59"/>
                                        </p:tgtEl>
                                        <p:attrNameLst>
                                          <p:attrName>ppt_x</p:attrName>
                                          <p:attrName>ppt_y</p:attrName>
                                        </p:attrNameLst>
                                      </p:cBhvr>
                                      <p:rCtr x="-2500" y="0"/>
                                    </p:animMotion>
                                  </p:childTnLst>
                                </p:cTn>
                              </p:par>
                              <p:par>
                                <p:cTn id="52" presetID="22" presetClass="entr" presetSubtype="2" repeatCount="indefinite" fill="hold" grpId="0" nodeType="withEffect">
                                  <p:stCondLst>
                                    <p:cond delay="8200"/>
                                  </p:stCondLst>
                                  <p:childTnLst>
                                    <p:set>
                                      <p:cBhvr>
                                        <p:cTn id="53" dur="1" fill="hold">
                                          <p:stCondLst>
                                            <p:cond delay="0"/>
                                          </p:stCondLst>
                                        </p:cTn>
                                        <p:tgtEl>
                                          <p:spTgt spid="60"/>
                                        </p:tgtEl>
                                        <p:attrNameLst>
                                          <p:attrName>style.visibility</p:attrName>
                                        </p:attrNameLst>
                                      </p:cBhvr>
                                      <p:to>
                                        <p:strVal val="visible"/>
                                      </p:to>
                                    </p:set>
                                    <p:animEffect transition="in" filter="wipe(right)">
                                      <p:cBhvr>
                                        <p:cTn id="54" dur="2000"/>
                                        <p:tgtEl>
                                          <p:spTgt spid="60"/>
                                        </p:tgtEl>
                                      </p:cBhvr>
                                    </p:animEffect>
                                  </p:childTnLst>
                                </p:cTn>
                              </p:par>
                              <p:par>
                                <p:cTn id="55" presetID="35" presetClass="path" presetSubtype="0" repeatCount="indefinite" accel="50000" decel="50000" fill="hold" grpId="1" nodeType="withEffect">
                                  <p:stCondLst>
                                    <p:cond delay="8200"/>
                                  </p:stCondLst>
                                  <p:childTnLst>
                                    <p:animMotion origin="layout" path="M -3.33333E-6 -1.85185E-6 L -0.05 -1.85185E-6 " pathEditMode="relative" rAng="0" ptsTypes="AA">
                                      <p:cBhvr>
                                        <p:cTn id="56" dur="2000" fill="hold"/>
                                        <p:tgtEl>
                                          <p:spTgt spid="60"/>
                                        </p:tgtEl>
                                        <p:attrNameLst>
                                          <p:attrName>ppt_x</p:attrName>
                                          <p:attrName>ppt_y</p:attrName>
                                        </p:attrNameLst>
                                      </p:cBhvr>
                                      <p:rCtr x="-2500" y="0"/>
                                    </p:animMotion>
                                  </p:childTnLst>
                                </p:cTn>
                              </p:par>
                              <p:par>
                                <p:cTn id="57" presetID="22" presetClass="entr" presetSubtype="2" fill="hold" grpId="0" nodeType="withEffect">
                                  <p:stCondLst>
                                    <p:cond delay="9400"/>
                                  </p:stCondLst>
                                  <p:childTnLst>
                                    <p:set>
                                      <p:cBhvr>
                                        <p:cTn id="58" dur="1" fill="hold">
                                          <p:stCondLst>
                                            <p:cond delay="0"/>
                                          </p:stCondLst>
                                        </p:cTn>
                                        <p:tgtEl>
                                          <p:spTgt spid="44"/>
                                        </p:tgtEl>
                                        <p:attrNameLst>
                                          <p:attrName>style.visibility</p:attrName>
                                        </p:attrNameLst>
                                      </p:cBhvr>
                                      <p:to>
                                        <p:strVal val="visible"/>
                                      </p:to>
                                    </p:set>
                                    <p:animEffect transition="in" filter="wipe(right)">
                                      <p:cBhvr>
                                        <p:cTn id="59" dur="8900"/>
                                        <p:tgtEl>
                                          <p:spTgt spid="44"/>
                                        </p:tgtEl>
                                      </p:cBhvr>
                                    </p:animEffect>
                                  </p:childTnLst>
                                </p:cTn>
                              </p:par>
                              <p:par>
                                <p:cTn id="60" presetID="22" presetClass="entr" presetSubtype="2" repeatCount="indefinite" fill="hold" grpId="0" nodeType="withEffect">
                                  <p:stCondLst>
                                    <p:cond delay="16100"/>
                                  </p:stCondLst>
                                  <p:childTnLst>
                                    <p:set>
                                      <p:cBhvr>
                                        <p:cTn id="61" dur="1" fill="hold">
                                          <p:stCondLst>
                                            <p:cond delay="0"/>
                                          </p:stCondLst>
                                        </p:cTn>
                                        <p:tgtEl>
                                          <p:spTgt spid="61"/>
                                        </p:tgtEl>
                                        <p:attrNameLst>
                                          <p:attrName>style.visibility</p:attrName>
                                        </p:attrNameLst>
                                      </p:cBhvr>
                                      <p:to>
                                        <p:strVal val="visible"/>
                                      </p:to>
                                    </p:set>
                                    <p:animEffect transition="in" filter="wipe(right)">
                                      <p:cBhvr>
                                        <p:cTn id="62" dur="2000"/>
                                        <p:tgtEl>
                                          <p:spTgt spid="61"/>
                                        </p:tgtEl>
                                      </p:cBhvr>
                                    </p:animEffect>
                                  </p:childTnLst>
                                </p:cTn>
                              </p:par>
                              <p:par>
                                <p:cTn id="63" presetID="35" presetClass="path" presetSubtype="0" repeatCount="indefinite" accel="50000" decel="50000" fill="hold" grpId="1" nodeType="withEffect">
                                  <p:stCondLst>
                                    <p:cond delay="16100"/>
                                  </p:stCondLst>
                                  <p:childTnLst>
                                    <p:animMotion origin="layout" path="M -2.22222E-6 3.7037E-7 L -0.04305 -0.00046 " pathEditMode="relative" rAng="0" ptsTypes="AA">
                                      <p:cBhvr>
                                        <p:cTn id="64" dur="2000" fill="hold"/>
                                        <p:tgtEl>
                                          <p:spTgt spid="61"/>
                                        </p:tgtEl>
                                        <p:attrNameLst>
                                          <p:attrName>ppt_x</p:attrName>
                                          <p:attrName>ppt_y</p:attrName>
                                        </p:attrNameLst>
                                      </p:cBhvr>
                                      <p:rCtr x="-2153" y="-23"/>
                                    </p:animMotion>
                                  </p:childTnLst>
                                </p:cTn>
                              </p:par>
                              <p:par>
                                <p:cTn id="65" presetID="22" presetClass="entr" presetSubtype="2" repeatCount="indefinite" fill="hold" grpId="0" nodeType="withEffect">
                                  <p:stCondLst>
                                    <p:cond delay="16100"/>
                                  </p:stCondLst>
                                  <p:childTnLst>
                                    <p:set>
                                      <p:cBhvr>
                                        <p:cTn id="66" dur="1" fill="hold">
                                          <p:stCondLst>
                                            <p:cond delay="0"/>
                                          </p:stCondLst>
                                        </p:cTn>
                                        <p:tgtEl>
                                          <p:spTgt spid="62"/>
                                        </p:tgtEl>
                                        <p:attrNameLst>
                                          <p:attrName>style.visibility</p:attrName>
                                        </p:attrNameLst>
                                      </p:cBhvr>
                                      <p:to>
                                        <p:strVal val="visible"/>
                                      </p:to>
                                    </p:set>
                                    <p:animEffect transition="in" filter="wipe(right)">
                                      <p:cBhvr>
                                        <p:cTn id="67" dur="2000"/>
                                        <p:tgtEl>
                                          <p:spTgt spid="62"/>
                                        </p:tgtEl>
                                      </p:cBhvr>
                                    </p:animEffect>
                                  </p:childTnLst>
                                </p:cTn>
                              </p:par>
                              <p:par>
                                <p:cTn id="68" presetID="35" presetClass="path" presetSubtype="0" repeatCount="indefinite" accel="50000" decel="50000" fill="hold" grpId="1" nodeType="withEffect">
                                  <p:stCondLst>
                                    <p:cond delay="16100"/>
                                  </p:stCondLst>
                                  <p:childTnLst>
                                    <p:animMotion origin="layout" path="M -2.22222E-6 3.7037E-6 L -0.04305 -0.00047 " pathEditMode="relative" rAng="0" ptsTypes="AA">
                                      <p:cBhvr>
                                        <p:cTn id="69" dur="2000" fill="hold"/>
                                        <p:tgtEl>
                                          <p:spTgt spid="62"/>
                                        </p:tgtEl>
                                        <p:attrNameLst>
                                          <p:attrName>ppt_x</p:attrName>
                                          <p:attrName>ppt_y</p:attrName>
                                        </p:attrNameLst>
                                      </p:cBhvr>
                                      <p:rCtr x="-2153" y="-23"/>
                                    </p:animMotion>
                                  </p:childTnLst>
                                </p:cTn>
                              </p:par>
                              <p:par>
                                <p:cTn id="70" presetID="22" presetClass="entr" presetSubtype="2" repeatCount="indefinite" fill="hold" grpId="0" nodeType="withEffect">
                                  <p:stCondLst>
                                    <p:cond delay="16100"/>
                                  </p:stCondLst>
                                  <p:childTnLst>
                                    <p:set>
                                      <p:cBhvr>
                                        <p:cTn id="71" dur="1" fill="hold">
                                          <p:stCondLst>
                                            <p:cond delay="0"/>
                                          </p:stCondLst>
                                        </p:cTn>
                                        <p:tgtEl>
                                          <p:spTgt spid="63"/>
                                        </p:tgtEl>
                                        <p:attrNameLst>
                                          <p:attrName>style.visibility</p:attrName>
                                        </p:attrNameLst>
                                      </p:cBhvr>
                                      <p:to>
                                        <p:strVal val="visible"/>
                                      </p:to>
                                    </p:set>
                                    <p:animEffect transition="in" filter="wipe(right)">
                                      <p:cBhvr>
                                        <p:cTn id="72" dur="2000"/>
                                        <p:tgtEl>
                                          <p:spTgt spid="63"/>
                                        </p:tgtEl>
                                      </p:cBhvr>
                                    </p:animEffect>
                                  </p:childTnLst>
                                </p:cTn>
                              </p:par>
                              <p:par>
                                <p:cTn id="73" presetID="35" presetClass="path" presetSubtype="0" repeatCount="indefinite" accel="50000" decel="50000" fill="hold" grpId="1" nodeType="withEffect">
                                  <p:stCondLst>
                                    <p:cond delay="16100"/>
                                  </p:stCondLst>
                                  <p:childTnLst>
                                    <p:animMotion origin="layout" path="M -2.22222E-6 4.81481E-6 L -0.04305 4.81481E-6 " pathEditMode="relative" rAng="0" ptsTypes="AA">
                                      <p:cBhvr>
                                        <p:cTn id="74" dur="2000" fill="hold"/>
                                        <p:tgtEl>
                                          <p:spTgt spid="63"/>
                                        </p:tgtEl>
                                        <p:attrNameLst>
                                          <p:attrName>ppt_x</p:attrName>
                                          <p:attrName>ppt_y</p:attrName>
                                        </p:attrNameLst>
                                      </p:cBhvr>
                                      <p:rCtr x="-2153" y="0"/>
                                    </p:animMotion>
                                  </p:childTnLst>
                                </p:cTn>
                              </p:par>
                              <p:par>
                                <p:cTn id="75" presetID="22" presetClass="entr" presetSubtype="2" repeatCount="indefinite" fill="hold" grpId="0" nodeType="withEffect">
                                  <p:stCondLst>
                                    <p:cond delay="16100"/>
                                  </p:stCondLst>
                                  <p:childTnLst>
                                    <p:set>
                                      <p:cBhvr>
                                        <p:cTn id="76" dur="1" fill="hold">
                                          <p:stCondLst>
                                            <p:cond delay="0"/>
                                          </p:stCondLst>
                                        </p:cTn>
                                        <p:tgtEl>
                                          <p:spTgt spid="64"/>
                                        </p:tgtEl>
                                        <p:attrNameLst>
                                          <p:attrName>style.visibility</p:attrName>
                                        </p:attrNameLst>
                                      </p:cBhvr>
                                      <p:to>
                                        <p:strVal val="visible"/>
                                      </p:to>
                                    </p:set>
                                    <p:animEffect transition="in" filter="wipe(right)">
                                      <p:cBhvr>
                                        <p:cTn id="77" dur="2000"/>
                                        <p:tgtEl>
                                          <p:spTgt spid="64"/>
                                        </p:tgtEl>
                                      </p:cBhvr>
                                    </p:animEffect>
                                  </p:childTnLst>
                                </p:cTn>
                              </p:par>
                              <p:par>
                                <p:cTn id="78" presetID="35" presetClass="path" presetSubtype="0" repeatCount="indefinite" accel="50000" decel="50000" fill="hold" grpId="1" nodeType="withEffect">
                                  <p:stCondLst>
                                    <p:cond delay="16100"/>
                                  </p:stCondLst>
                                  <p:childTnLst>
                                    <p:animMotion origin="layout" path="M -2.22222E-6 -1.85185E-6 L -0.04305 -1.85185E-6 " pathEditMode="relative" rAng="0" ptsTypes="AA">
                                      <p:cBhvr>
                                        <p:cTn id="79" dur="2000" fill="hold"/>
                                        <p:tgtEl>
                                          <p:spTgt spid="64"/>
                                        </p:tgtEl>
                                        <p:attrNameLst>
                                          <p:attrName>ppt_x</p:attrName>
                                          <p:attrName>ppt_y</p:attrName>
                                        </p:attrNameLst>
                                      </p:cBhvr>
                                      <p:rCtr x="-2153" y="0"/>
                                    </p:animMotion>
                                  </p:childTnLst>
                                </p:cTn>
                              </p:par>
                              <p:par>
                                <p:cTn id="80" presetID="22" presetClass="entr" presetSubtype="1" repeatCount="indefinite" fill="hold" grpId="0" nodeType="withEffect">
                                  <p:stCondLst>
                                    <p:cond delay="18100"/>
                                  </p:stCondLst>
                                  <p:childTnLst>
                                    <p:set>
                                      <p:cBhvr>
                                        <p:cTn id="81" dur="1" fill="hold">
                                          <p:stCondLst>
                                            <p:cond delay="0"/>
                                          </p:stCondLst>
                                        </p:cTn>
                                        <p:tgtEl>
                                          <p:spTgt spid="45"/>
                                        </p:tgtEl>
                                        <p:attrNameLst>
                                          <p:attrName>style.visibility</p:attrName>
                                        </p:attrNameLst>
                                      </p:cBhvr>
                                      <p:to>
                                        <p:strVal val="visible"/>
                                      </p:to>
                                    </p:set>
                                    <p:animEffect transition="in" filter="wipe(up)">
                                      <p:cBhvr>
                                        <p:cTn id="82" dur="2000"/>
                                        <p:tgtEl>
                                          <p:spTgt spid="45"/>
                                        </p:tgtEl>
                                      </p:cBhvr>
                                    </p:animEffect>
                                  </p:childTnLst>
                                </p:cTn>
                              </p:par>
                              <p:par>
                                <p:cTn id="83" presetID="22" presetClass="entr" presetSubtype="1" repeatCount="indefinite" fill="hold" grpId="0" nodeType="withEffect">
                                  <p:stCondLst>
                                    <p:cond delay="18100"/>
                                  </p:stCondLst>
                                  <p:childTnLst>
                                    <p:set>
                                      <p:cBhvr>
                                        <p:cTn id="84" dur="1" fill="hold">
                                          <p:stCondLst>
                                            <p:cond delay="0"/>
                                          </p:stCondLst>
                                        </p:cTn>
                                        <p:tgtEl>
                                          <p:spTgt spid="46"/>
                                        </p:tgtEl>
                                        <p:attrNameLst>
                                          <p:attrName>style.visibility</p:attrName>
                                        </p:attrNameLst>
                                      </p:cBhvr>
                                      <p:to>
                                        <p:strVal val="visible"/>
                                      </p:to>
                                    </p:set>
                                    <p:animEffect transition="in" filter="wipe(up)">
                                      <p:cBhvr>
                                        <p:cTn id="85" dur="2000"/>
                                        <p:tgtEl>
                                          <p:spTgt spid="46"/>
                                        </p:tgtEl>
                                      </p:cBhvr>
                                    </p:animEffect>
                                  </p:childTnLst>
                                </p:cTn>
                              </p:par>
                              <p:par>
                                <p:cTn id="86" presetID="42" presetClass="path" presetSubtype="0" repeatCount="indefinite" accel="50000" decel="50000" fill="hold" grpId="1" nodeType="withEffect">
                                  <p:stCondLst>
                                    <p:cond delay="18100"/>
                                  </p:stCondLst>
                                  <p:childTnLst>
                                    <p:animMotion origin="layout" path="M 3.88889E-6 4.79408E-6 L 3.88889E-6 0.07774 " pathEditMode="relative" rAng="0" ptsTypes="AA">
                                      <p:cBhvr>
                                        <p:cTn id="87" dur="2000" fill="hold"/>
                                        <p:tgtEl>
                                          <p:spTgt spid="45"/>
                                        </p:tgtEl>
                                        <p:attrNameLst>
                                          <p:attrName>ppt_x</p:attrName>
                                          <p:attrName>ppt_y</p:attrName>
                                        </p:attrNameLst>
                                      </p:cBhvr>
                                      <p:rCtr x="0" y="3887"/>
                                    </p:animMotion>
                                  </p:childTnLst>
                                </p:cTn>
                              </p:par>
                              <p:par>
                                <p:cTn id="88" presetID="42" presetClass="path" presetSubtype="0" repeatCount="indefinite" accel="50000" decel="50000" fill="hold" grpId="1" nodeType="withEffect">
                                  <p:stCondLst>
                                    <p:cond delay="18100"/>
                                  </p:stCondLst>
                                  <p:childTnLst>
                                    <p:animMotion origin="layout" path="M 3.88889E-6 2.36002E-7 L 3.88889E-6 0.0826 " pathEditMode="relative" rAng="0" ptsTypes="AA">
                                      <p:cBhvr>
                                        <p:cTn id="89" dur="2000" fill="hold"/>
                                        <p:tgtEl>
                                          <p:spTgt spid="46"/>
                                        </p:tgtEl>
                                        <p:attrNameLst>
                                          <p:attrName>ppt_x</p:attrName>
                                          <p:attrName>ppt_y</p:attrName>
                                        </p:attrNameLst>
                                      </p:cBhvr>
                                      <p:rCtr x="0" y="4118"/>
                                    </p:animMotion>
                                  </p:childTnLst>
                                </p:cTn>
                              </p:par>
                              <p:par>
                                <p:cTn id="90" presetID="22" presetClass="entr" presetSubtype="8" repeatCount="indefinite" fill="hold" grpId="0" nodeType="withEffect">
                                  <p:stCondLst>
                                    <p:cond delay="2010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2000"/>
                                        <p:tgtEl>
                                          <p:spTgt spid="51"/>
                                        </p:tgtEl>
                                      </p:cBhvr>
                                    </p:animEffect>
                                  </p:childTnLst>
                                </p:cTn>
                              </p:par>
                              <p:par>
                                <p:cTn id="93" presetID="63" presetClass="path" presetSubtype="0" repeatCount="indefinite" accel="50000" decel="50000" fill="hold" grpId="1" nodeType="withEffect">
                                  <p:stCondLst>
                                    <p:cond delay="20100"/>
                                  </p:stCondLst>
                                  <p:childTnLst>
                                    <p:animMotion origin="layout" path="M -1.11111E-6 1.45501E-6 L 0.06806 -0.00023 " pathEditMode="relative" rAng="0" ptsTypes="AA">
                                      <p:cBhvr>
                                        <p:cTn id="94" dur="2000" fill="hold"/>
                                        <p:tgtEl>
                                          <p:spTgt spid="51"/>
                                        </p:tgtEl>
                                        <p:attrNameLst>
                                          <p:attrName>ppt_x</p:attrName>
                                          <p:attrName>ppt_y</p:attrName>
                                        </p:attrNameLst>
                                      </p:cBhvr>
                                      <p:rCtr x="3403" y="-23"/>
                                    </p:animMotion>
                                  </p:childTnLst>
                                </p:cTn>
                              </p:par>
                              <p:par>
                                <p:cTn id="95" presetID="22" presetClass="entr" presetSubtype="8" repeatCount="indefinite" fill="hold" grpId="0" nodeType="withEffect">
                                  <p:stCondLst>
                                    <p:cond delay="22100"/>
                                  </p:stCondLst>
                                  <p:childTnLst>
                                    <p:set>
                                      <p:cBhvr>
                                        <p:cTn id="96" dur="1" fill="hold">
                                          <p:stCondLst>
                                            <p:cond delay="0"/>
                                          </p:stCondLst>
                                        </p:cTn>
                                        <p:tgtEl>
                                          <p:spTgt spid="52"/>
                                        </p:tgtEl>
                                        <p:attrNameLst>
                                          <p:attrName>style.visibility</p:attrName>
                                        </p:attrNameLst>
                                      </p:cBhvr>
                                      <p:to>
                                        <p:strVal val="visible"/>
                                      </p:to>
                                    </p:set>
                                    <p:animEffect transition="in" filter="wipe(left)">
                                      <p:cBhvr>
                                        <p:cTn id="97" dur="2000"/>
                                        <p:tgtEl>
                                          <p:spTgt spid="52"/>
                                        </p:tgtEl>
                                      </p:cBhvr>
                                    </p:animEffect>
                                  </p:childTnLst>
                                </p:cTn>
                              </p:par>
                              <p:par>
                                <p:cTn id="98" presetID="63" presetClass="path" presetSubtype="0" repeatCount="indefinite" accel="50000" decel="50000" fill="hold" grpId="1" nodeType="withEffect">
                                  <p:stCondLst>
                                    <p:cond delay="22100"/>
                                  </p:stCondLst>
                                  <p:childTnLst>
                                    <p:animMotion origin="layout" path="M 3.33333E-6 1.45501E-6 L 0.06458 -0.00023 " pathEditMode="relative" rAng="0" ptsTypes="AA">
                                      <p:cBhvr>
                                        <p:cTn id="99" dur="2000" fill="hold"/>
                                        <p:tgtEl>
                                          <p:spTgt spid="52"/>
                                        </p:tgtEl>
                                        <p:attrNameLst>
                                          <p:attrName>ppt_x</p:attrName>
                                          <p:attrName>ppt_y</p:attrName>
                                        </p:attrNameLst>
                                      </p:cBhvr>
                                      <p:rCtr x="3229" y="-23"/>
                                    </p:animMotion>
                                  </p:childTnLst>
                                </p:cTn>
                              </p:par>
                              <p:par>
                                <p:cTn id="100" presetID="22" presetClass="entr" presetSubtype="8" repeatCount="indefinite" fill="hold" grpId="0" nodeType="withEffect">
                                  <p:stCondLst>
                                    <p:cond delay="22100"/>
                                  </p:stCondLst>
                                  <p:childTnLst>
                                    <p:set>
                                      <p:cBhvr>
                                        <p:cTn id="101" dur="1" fill="hold">
                                          <p:stCondLst>
                                            <p:cond delay="0"/>
                                          </p:stCondLst>
                                        </p:cTn>
                                        <p:tgtEl>
                                          <p:spTgt spid="53"/>
                                        </p:tgtEl>
                                        <p:attrNameLst>
                                          <p:attrName>style.visibility</p:attrName>
                                        </p:attrNameLst>
                                      </p:cBhvr>
                                      <p:to>
                                        <p:strVal val="visible"/>
                                      </p:to>
                                    </p:set>
                                    <p:animEffect transition="in" filter="wipe(left)">
                                      <p:cBhvr>
                                        <p:cTn id="102" dur="2000"/>
                                        <p:tgtEl>
                                          <p:spTgt spid="53"/>
                                        </p:tgtEl>
                                      </p:cBhvr>
                                    </p:animEffect>
                                  </p:childTnLst>
                                </p:cTn>
                              </p:par>
                              <p:par>
                                <p:cTn id="103" presetID="63" presetClass="path" presetSubtype="0" repeatCount="indefinite" accel="50000" decel="50000" fill="hold" grpId="1" nodeType="withEffect">
                                  <p:stCondLst>
                                    <p:cond delay="22100"/>
                                  </p:stCondLst>
                                  <p:childTnLst>
                                    <p:animMotion origin="layout" path="M -5.55556E-7 4.09669E-6 L 0.06424 0.00023 " pathEditMode="relative" rAng="0" ptsTypes="AA">
                                      <p:cBhvr>
                                        <p:cTn id="104" dur="2000" fill="hold"/>
                                        <p:tgtEl>
                                          <p:spTgt spid="53"/>
                                        </p:tgtEl>
                                        <p:attrNameLst>
                                          <p:attrName>ppt_x</p:attrName>
                                          <p:attrName>ppt_y</p:attrName>
                                        </p:attrNameLst>
                                      </p:cBhvr>
                                      <p:rCtr x="3212" y="0"/>
                                    </p:animMotion>
                                  </p:childTnLst>
                                </p:cTn>
                              </p:par>
                              <p:par>
                                <p:cTn id="105" presetID="22" presetClass="entr" presetSubtype="4" repeatCount="indefinite" fill="hold" grpId="0" nodeType="withEffect">
                                  <p:stCondLst>
                                    <p:cond delay="24100"/>
                                  </p:stCondLst>
                                  <p:childTnLst>
                                    <p:set>
                                      <p:cBhvr>
                                        <p:cTn id="106" dur="1" fill="hold">
                                          <p:stCondLst>
                                            <p:cond delay="0"/>
                                          </p:stCondLst>
                                        </p:cTn>
                                        <p:tgtEl>
                                          <p:spTgt spid="54"/>
                                        </p:tgtEl>
                                        <p:attrNameLst>
                                          <p:attrName>style.visibility</p:attrName>
                                        </p:attrNameLst>
                                      </p:cBhvr>
                                      <p:to>
                                        <p:strVal val="visible"/>
                                      </p:to>
                                    </p:set>
                                    <p:animEffect transition="in" filter="wipe(down)">
                                      <p:cBhvr>
                                        <p:cTn id="107" dur="2000"/>
                                        <p:tgtEl>
                                          <p:spTgt spid="54"/>
                                        </p:tgtEl>
                                      </p:cBhvr>
                                    </p:animEffect>
                                  </p:childTnLst>
                                </p:cTn>
                              </p:par>
                              <p:par>
                                <p:cTn id="108" presetID="64" presetClass="path" presetSubtype="0" repeatCount="indefinite" accel="50000" decel="50000" fill="hold" grpId="1" nodeType="withEffect">
                                  <p:stCondLst>
                                    <p:cond delay="24100"/>
                                  </p:stCondLst>
                                  <p:childTnLst>
                                    <p:animMotion origin="layout" path="M -5.55556E-7 7.19408E-7 L -5.55556E-7 -0.0495 " pathEditMode="relative" rAng="0" ptsTypes="AA">
                                      <p:cBhvr>
                                        <p:cTn id="109" dur="2000" fill="hold"/>
                                        <p:tgtEl>
                                          <p:spTgt spid="54"/>
                                        </p:tgtEl>
                                        <p:attrNameLst>
                                          <p:attrName>ppt_x</p:attrName>
                                          <p:attrName>ppt_y</p:attrName>
                                        </p:attrNameLst>
                                      </p:cBhvr>
                                      <p:rCtr x="0" y="-2475"/>
                                    </p:animMotion>
                                  </p:childTnLst>
                                </p:cTn>
                              </p:par>
                              <p:par>
                                <p:cTn id="110" presetID="22" presetClass="entr" presetSubtype="8" repeatCount="indefinite" fill="hold" grpId="0" nodeType="withEffect">
                                  <p:stCondLst>
                                    <p:cond delay="26100"/>
                                  </p:stCondLst>
                                  <p:childTnLst>
                                    <p:set>
                                      <p:cBhvr>
                                        <p:cTn id="111" dur="1" fill="hold">
                                          <p:stCondLst>
                                            <p:cond delay="0"/>
                                          </p:stCondLst>
                                        </p:cTn>
                                        <p:tgtEl>
                                          <p:spTgt spid="55"/>
                                        </p:tgtEl>
                                        <p:attrNameLst>
                                          <p:attrName>style.visibility</p:attrName>
                                        </p:attrNameLst>
                                      </p:cBhvr>
                                      <p:to>
                                        <p:strVal val="visible"/>
                                      </p:to>
                                    </p:set>
                                    <p:animEffect transition="in" filter="wipe(left)">
                                      <p:cBhvr>
                                        <p:cTn id="112" dur="2000"/>
                                        <p:tgtEl>
                                          <p:spTgt spid="55"/>
                                        </p:tgtEl>
                                      </p:cBhvr>
                                    </p:animEffect>
                                  </p:childTnLst>
                                </p:cTn>
                              </p:par>
                              <p:par>
                                <p:cTn id="113" presetID="63" presetClass="path" presetSubtype="0" repeatCount="indefinite" accel="50000" decel="50000" fill="hold" grpId="1" nodeType="withEffect">
                                  <p:stCondLst>
                                    <p:cond delay="26100"/>
                                  </p:stCondLst>
                                  <p:childTnLst>
                                    <p:animMotion origin="layout" path="M 3.05556E-6 -1.48148E-6 L 0.03316 0.00023 " pathEditMode="relative" rAng="0" ptsTypes="AA">
                                      <p:cBhvr>
                                        <p:cTn id="114" dur="2000" fill="hold"/>
                                        <p:tgtEl>
                                          <p:spTgt spid="55"/>
                                        </p:tgtEl>
                                        <p:attrNameLst>
                                          <p:attrName>ppt_x</p:attrName>
                                          <p:attrName>ppt_y</p:attrName>
                                        </p:attrNameLst>
                                      </p:cBhvr>
                                      <p:rCtr x="1649" y="0"/>
                                    </p:animMotion>
                                  </p:childTnLst>
                                </p:cTn>
                              </p:par>
                              <p:par>
                                <p:cTn id="115" presetID="22" presetClass="entr" presetSubtype="1" repeatCount="indefinite" fill="hold" grpId="0" nodeType="withEffect">
                                  <p:stCondLst>
                                    <p:cond delay="28100"/>
                                  </p:stCondLst>
                                  <p:childTnLst>
                                    <p:set>
                                      <p:cBhvr>
                                        <p:cTn id="116" dur="1" fill="hold">
                                          <p:stCondLst>
                                            <p:cond delay="0"/>
                                          </p:stCondLst>
                                        </p:cTn>
                                        <p:tgtEl>
                                          <p:spTgt spid="50"/>
                                        </p:tgtEl>
                                        <p:attrNameLst>
                                          <p:attrName>style.visibility</p:attrName>
                                        </p:attrNameLst>
                                      </p:cBhvr>
                                      <p:to>
                                        <p:strVal val="visible"/>
                                      </p:to>
                                    </p:set>
                                    <p:animEffect transition="in" filter="wipe(up)">
                                      <p:cBhvr>
                                        <p:cTn id="117" dur="2000"/>
                                        <p:tgtEl>
                                          <p:spTgt spid="50"/>
                                        </p:tgtEl>
                                      </p:cBhvr>
                                    </p:animEffect>
                                  </p:childTnLst>
                                </p:cTn>
                              </p:par>
                              <p:par>
                                <p:cTn id="118" presetID="22" presetClass="entr" presetSubtype="1" repeatCount="indefinite" fill="hold" grpId="0" nodeType="withEffect">
                                  <p:stCondLst>
                                    <p:cond delay="30100"/>
                                  </p:stCondLst>
                                  <p:childTnLst>
                                    <p:set>
                                      <p:cBhvr>
                                        <p:cTn id="119" dur="1" fill="hold">
                                          <p:stCondLst>
                                            <p:cond delay="0"/>
                                          </p:stCondLst>
                                        </p:cTn>
                                        <p:tgtEl>
                                          <p:spTgt spid="56"/>
                                        </p:tgtEl>
                                        <p:attrNameLst>
                                          <p:attrName>style.visibility</p:attrName>
                                        </p:attrNameLst>
                                      </p:cBhvr>
                                      <p:to>
                                        <p:strVal val="visible"/>
                                      </p:to>
                                    </p:set>
                                    <p:animEffect transition="in" filter="wipe(up)">
                                      <p:cBhvr>
                                        <p:cTn id="120" dur="2000"/>
                                        <p:tgtEl>
                                          <p:spTgt spid="56"/>
                                        </p:tgtEl>
                                      </p:cBhvr>
                                    </p:animEffect>
                                  </p:childTnLst>
                                </p:cTn>
                              </p:par>
                              <p:par>
                                <p:cTn id="121" presetID="42" presetClass="path" presetSubtype="0" repeatCount="indefinite" accel="50000" decel="50000" fill="hold" grpId="1" nodeType="withEffect">
                                  <p:stCondLst>
                                    <p:cond delay="30100"/>
                                  </p:stCondLst>
                                  <p:childTnLst>
                                    <p:animMotion origin="layout" path="M 3.88889E-6 2.36002E-7 L 3.88889E-6 0.0826 " pathEditMode="relative" rAng="0" ptsTypes="AA">
                                      <p:cBhvr>
                                        <p:cTn id="122" dur="2000" fill="hold"/>
                                        <p:tgtEl>
                                          <p:spTgt spid="56"/>
                                        </p:tgtEl>
                                        <p:attrNameLst>
                                          <p:attrName>ppt_x</p:attrName>
                                          <p:attrName>ppt_y</p:attrName>
                                        </p:attrNameLst>
                                      </p:cBhvr>
                                      <p:rCtr x="0" y="41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 grpId="0" animBg="1"/>
      <p:bldP spid="31" grpId="0" animBg="1"/>
      <p:bldP spid="33" grpId="0" animBg="1"/>
      <p:bldP spid="33" grpId="1" animBg="1"/>
      <p:bldP spid="35" grpId="0" animBg="1"/>
      <p:bldP spid="36" grpId="0" animBg="1"/>
      <p:bldP spid="36" grpId="1" animBg="1"/>
      <p:bldP spid="37" grpId="0" animBg="1"/>
      <p:bldP spid="38" grpId="0" animBg="1"/>
      <p:bldP spid="39" grpId="0" animBg="1"/>
      <p:bldP spid="40" grpId="0" animBg="1"/>
      <p:bldP spid="40" grpId="1" animBg="1"/>
      <p:bldP spid="45" grpId="0" animBg="1"/>
      <p:bldP spid="45" grpId="1" animBg="1"/>
      <p:bldP spid="46" grpId="0" animBg="1"/>
      <p:bldP spid="46"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0" grpId="0"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94" y="1398896"/>
            <a:ext cx="89154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010400" y="2667000"/>
            <a:ext cx="762000" cy="3276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343400" y="2514600"/>
            <a:ext cx="762000" cy="3276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52934" y="2376985"/>
            <a:ext cx="762000" cy="3276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198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598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1295400"/>
            <a:ext cx="880399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81000" y="1981200"/>
            <a:ext cx="762000" cy="3276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800600" y="1981200"/>
            <a:ext cx="762000" cy="3276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402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82034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Main Interface</a:t>
            </a:r>
            <a:endParaRPr lang="en-US" sz="7200" b="1" dirty="0">
              <a:solidFill>
                <a:srgbClr val="FF00FF"/>
              </a:solidFill>
              <a:latin typeface="+mj-lt"/>
            </a:endParaRPr>
          </a:p>
        </p:txBody>
      </p:sp>
    </p:spTree>
    <p:extLst>
      <p:ext uri="{BB962C8B-B14F-4D97-AF65-F5344CB8AC3E}">
        <p14:creationId xmlns:p14="http://schemas.microsoft.com/office/powerpoint/2010/main" val="2474286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val 2"/>
          <p:cNvSpPr>
            <a:spLocks noChangeArrowheads="1"/>
          </p:cNvSpPr>
          <p:nvPr/>
        </p:nvSpPr>
        <p:spPr bwMode="auto">
          <a:xfrm>
            <a:off x="6570663" y="3886200"/>
            <a:ext cx="473075" cy="457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prstClr val="black"/>
              </a:solidFill>
              <a:latin typeface="Arial" charset="0"/>
              <a:cs typeface="Arial" charset="0"/>
            </a:endParaRPr>
          </a:p>
        </p:txBody>
      </p:sp>
      <p:pic>
        <p:nvPicPr>
          <p:cNvPr id="16387" name="Picture 3" descr="C:\My ZIP Files\til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6163"/>
            <a:ext cx="42672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1066800" y="228600"/>
            <a:ext cx="7620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4000" b="1" smtClean="0">
                <a:solidFill>
                  <a:prstClr val="black"/>
                </a:solidFill>
              </a:rPr>
              <a:t>Distribution of Subsurface Tile</a:t>
            </a:r>
          </a:p>
          <a:p>
            <a:pPr eaLnBrk="1" fontAlgn="base" hangingPunct="1">
              <a:spcBef>
                <a:spcPct val="0"/>
              </a:spcBef>
              <a:spcAft>
                <a:spcPct val="0"/>
              </a:spcAft>
            </a:pPr>
            <a:r>
              <a:rPr lang="en-US" sz="4000" b="1" smtClean="0">
                <a:solidFill>
                  <a:prstClr val="black"/>
                </a:solidFill>
              </a:rPr>
              <a:t>        Drainage in Illinois</a:t>
            </a:r>
          </a:p>
        </p:txBody>
      </p:sp>
      <p:sp>
        <p:nvSpPr>
          <p:cNvPr id="16389" name="Text Box 5"/>
          <p:cNvSpPr txBox="1">
            <a:spLocks noChangeArrowheads="1"/>
          </p:cNvSpPr>
          <p:nvPr/>
        </p:nvSpPr>
        <p:spPr bwMode="auto">
          <a:xfrm>
            <a:off x="338138" y="1905000"/>
            <a:ext cx="46767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800" b="1" smtClean="0">
                <a:solidFill>
                  <a:srgbClr val="0000CC"/>
                </a:solidFill>
              </a:rPr>
              <a:t>3-4 million ha (6-10 million</a:t>
            </a:r>
          </a:p>
          <a:p>
            <a:pPr eaLnBrk="1" fontAlgn="base" hangingPunct="1">
              <a:spcBef>
                <a:spcPct val="0"/>
              </a:spcBef>
              <a:spcAft>
                <a:spcPct val="0"/>
              </a:spcAft>
            </a:pPr>
            <a:r>
              <a:rPr lang="en-US" sz="2800" b="1" smtClean="0">
                <a:solidFill>
                  <a:srgbClr val="0000CC"/>
                </a:solidFill>
              </a:rPr>
              <a:t>acres) drained with </a:t>
            </a:r>
          </a:p>
          <a:p>
            <a:pPr eaLnBrk="1" fontAlgn="base" hangingPunct="1">
              <a:spcBef>
                <a:spcPct val="0"/>
              </a:spcBef>
              <a:spcAft>
                <a:spcPct val="0"/>
              </a:spcAft>
            </a:pPr>
            <a:r>
              <a:rPr lang="en-US" sz="2800" b="1" smtClean="0">
                <a:solidFill>
                  <a:srgbClr val="0000CC"/>
                </a:solidFill>
              </a:rPr>
              <a:t>subsurface tile in</a:t>
            </a:r>
          </a:p>
          <a:p>
            <a:pPr eaLnBrk="1" fontAlgn="base" hangingPunct="1">
              <a:spcBef>
                <a:spcPct val="0"/>
              </a:spcBef>
              <a:spcAft>
                <a:spcPct val="0"/>
              </a:spcAft>
            </a:pPr>
            <a:r>
              <a:rPr lang="en-US" sz="2800" b="1" smtClean="0">
                <a:solidFill>
                  <a:srgbClr val="0000CC"/>
                </a:solidFill>
              </a:rPr>
              <a:t>Illinois</a:t>
            </a:r>
          </a:p>
          <a:p>
            <a:pPr eaLnBrk="1" fontAlgn="base" hangingPunct="1">
              <a:spcBef>
                <a:spcPct val="0"/>
              </a:spcBef>
              <a:spcAft>
                <a:spcPct val="0"/>
              </a:spcAft>
            </a:pPr>
            <a:endParaRPr lang="en-US" sz="2800" b="1" smtClean="0">
              <a:solidFill>
                <a:srgbClr val="0000CC"/>
              </a:solidFill>
            </a:endParaRPr>
          </a:p>
          <a:p>
            <a:pPr eaLnBrk="1" fontAlgn="base" hangingPunct="1">
              <a:spcBef>
                <a:spcPct val="0"/>
              </a:spcBef>
              <a:spcAft>
                <a:spcPct val="0"/>
              </a:spcAft>
            </a:pPr>
            <a:r>
              <a:rPr lang="en-US" sz="2800" b="1" smtClean="0">
                <a:solidFill>
                  <a:srgbClr val="0000CC"/>
                </a:solidFill>
              </a:rPr>
              <a:t>This comprises some </a:t>
            </a:r>
          </a:p>
          <a:p>
            <a:pPr eaLnBrk="1" fontAlgn="base" hangingPunct="1">
              <a:spcBef>
                <a:spcPct val="0"/>
              </a:spcBef>
              <a:spcAft>
                <a:spcPct val="0"/>
              </a:spcAft>
            </a:pPr>
            <a:r>
              <a:rPr lang="en-US" sz="2800" b="1" smtClean="0">
                <a:solidFill>
                  <a:srgbClr val="0000CC"/>
                </a:solidFill>
              </a:rPr>
              <a:t>of the most productive </a:t>
            </a:r>
          </a:p>
          <a:p>
            <a:pPr eaLnBrk="1" fontAlgn="base" hangingPunct="1">
              <a:spcBef>
                <a:spcPct val="0"/>
              </a:spcBef>
              <a:spcAft>
                <a:spcPct val="0"/>
              </a:spcAft>
            </a:pPr>
            <a:r>
              <a:rPr lang="en-US" sz="2800" b="1" smtClean="0">
                <a:solidFill>
                  <a:srgbClr val="0000CC"/>
                </a:solidFill>
              </a:rPr>
              <a:t>agricultural land in the</a:t>
            </a:r>
          </a:p>
          <a:p>
            <a:pPr eaLnBrk="1" fontAlgn="base" hangingPunct="1">
              <a:spcBef>
                <a:spcPct val="0"/>
              </a:spcBef>
              <a:spcAft>
                <a:spcPct val="0"/>
              </a:spcAft>
            </a:pPr>
            <a:r>
              <a:rPr lang="en-US" sz="2800" b="1" smtClean="0">
                <a:solidFill>
                  <a:srgbClr val="0000CC"/>
                </a:solidFill>
              </a:rPr>
              <a:t>US.</a:t>
            </a:r>
          </a:p>
          <a:p>
            <a:pPr eaLnBrk="1" fontAlgn="base" hangingPunct="1">
              <a:spcBef>
                <a:spcPct val="0"/>
              </a:spcBef>
              <a:spcAft>
                <a:spcPct val="0"/>
              </a:spcAft>
            </a:pPr>
            <a:endParaRPr lang="en-US" sz="2800" smtClean="0">
              <a:solidFill>
                <a:srgbClr val="0000CC"/>
              </a:solidFill>
            </a:endParaRPr>
          </a:p>
        </p:txBody>
      </p:sp>
    </p:spTree>
    <p:extLst>
      <p:ext uri="{BB962C8B-B14F-4D97-AF65-F5344CB8AC3E}">
        <p14:creationId xmlns:p14="http://schemas.microsoft.com/office/powerpoint/2010/main" val="345659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50" y="1752600"/>
            <a:ext cx="87153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6437" y="228600"/>
            <a:ext cx="8077200" cy="1200329"/>
          </a:xfrm>
          <a:prstGeom prst="rect">
            <a:avLst/>
          </a:prstGeom>
        </p:spPr>
        <p:txBody>
          <a:bodyPr wrap="square">
            <a:spAutoFit/>
          </a:bodyPr>
          <a:lstStyle/>
          <a:p>
            <a:pPr algn="ctr"/>
            <a:r>
              <a:rPr lang="en-US" sz="7200" b="1" dirty="0" smtClean="0">
                <a:solidFill>
                  <a:srgbClr val="FF00FF"/>
                </a:solidFill>
                <a:latin typeface="+mj-lt"/>
              </a:rPr>
              <a:t>Popup Help Screens</a:t>
            </a:r>
            <a:endParaRPr lang="en-US" sz="7200" b="1" dirty="0">
              <a:solidFill>
                <a:srgbClr val="FF00FF"/>
              </a:solidFill>
              <a:latin typeface="+mj-lt"/>
            </a:endParaRPr>
          </a:p>
        </p:txBody>
      </p:sp>
    </p:spTree>
    <p:extLst>
      <p:ext uri="{BB962C8B-B14F-4D97-AF65-F5344CB8AC3E}">
        <p14:creationId xmlns:p14="http://schemas.microsoft.com/office/powerpoint/2010/main" val="2923998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Contributing Area</a:t>
            </a:r>
            <a:endParaRPr lang="en-US" sz="7200" b="1" dirty="0">
              <a:solidFill>
                <a:srgbClr val="FF00FF"/>
              </a:solidFill>
              <a:latin typeface="+mj-lt"/>
            </a:endParaRPr>
          </a:p>
        </p:txBody>
      </p:sp>
      <p:sp>
        <p:nvSpPr>
          <p:cNvPr id="3" name="Rectangle 2"/>
          <p:cNvSpPr/>
          <p:nvPr/>
        </p:nvSpPr>
        <p:spPr>
          <a:xfrm>
            <a:off x="160557" y="1232117"/>
            <a:ext cx="8458200" cy="2554545"/>
          </a:xfrm>
          <a:prstGeom prst="rect">
            <a:avLst/>
          </a:prstGeom>
        </p:spPr>
        <p:txBody>
          <a:bodyPr wrap="square">
            <a:spAutoFit/>
          </a:bodyPr>
          <a:lstStyle/>
          <a:p>
            <a:r>
              <a:rPr lang="en-US" sz="6000" b="1" dirty="0" smtClean="0">
                <a:solidFill>
                  <a:srgbClr val="0000CC"/>
                </a:solidFill>
                <a:latin typeface="+mj-lt"/>
              </a:rPr>
              <a:t>Based on size and slope of outlet pipe</a:t>
            </a:r>
          </a:p>
          <a:p>
            <a:endParaRPr lang="en-US" sz="4000" b="1" dirty="0" smtClean="0">
              <a:solidFill>
                <a:srgbClr val="0000CC"/>
              </a:solidFill>
              <a:latin typeface="+mj-l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78715760"/>
              </p:ext>
            </p:extLst>
          </p:nvPr>
        </p:nvGraphicFramePr>
        <p:xfrm>
          <a:off x="1597966" y="3786662"/>
          <a:ext cx="5583382" cy="1981200"/>
        </p:xfrm>
        <a:graphic>
          <a:graphicData uri="http://schemas.openxmlformats.org/presentationml/2006/ole">
            <mc:AlternateContent xmlns:mc="http://schemas.openxmlformats.org/markup-compatibility/2006">
              <mc:Choice xmlns:v="urn:schemas-microsoft-com:vml" Requires="v">
                <p:oleObj spid="_x0000_s23590" name="Equation" r:id="rId4" imgW="1180588" imgH="418918" progId="Equation.3">
                  <p:embed/>
                </p:oleObj>
              </mc:Choice>
              <mc:Fallback>
                <p:oleObj name="Equation" r:id="rId4" imgW="1180588" imgH="418918"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966" y="3786662"/>
                        <a:ext cx="5583382" cy="1981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867539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Contributing Area</a:t>
            </a:r>
            <a:endParaRPr lang="en-US" sz="7200" b="1" dirty="0">
              <a:solidFill>
                <a:srgbClr val="FF00FF"/>
              </a:solidFill>
              <a:latin typeface="+mj-lt"/>
            </a:endParaRPr>
          </a:p>
        </p:txBody>
      </p:sp>
      <p:sp>
        <p:nvSpPr>
          <p:cNvPr id="3" name="Rectangle 2"/>
          <p:cNvSpPr/>
          <p:nvPr/>
        </p:nvSpPr>
        <p:spPr>
          <a:xfrm>
            <a:off x="160556" y="1232117"/>
            <a:ext cx="8754843" cy="1938992"/>
          </a:xfrm>
          <a:prstGeom prst="rect">
            <a:avLst/>
          </a:prstGeom>
        </p:spPr>
        <p:txBody>
          <a:bodyPr wrap="square">
            <a:spAutoFit/>
          </a:bodyPr>
          <a:lstStyle/>
          <a:p>
            <a:r>
              <a:rPr lang="en-US" sz="6000" b="1" dirty="0" smtClean="0">
                <a:solidFill>
                  <a:srgbClr val="0000CC"/>
                </a:solidFill>
                <a:latin typeface="+mj-lt"/>
              </a:rPr>
              <a:t>Based on tile lengths and intersection angles</a:t>
            </a:r>
            <a:endParaRPr lang="en-US" sz="4000" b="1" dirty="0" smtClean="0">
              <a:solidFill>
                <a:srgbClr val="0000CC"/>
              </a:solidFill>
              <a:latin typeface="+mj-l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08362943"/>
              </p:ext>
            </p:extLst>
          </p:nvPr>
        </p:nvGraphicFramePr>
        <p:xfrm>
          <a:off x="571500" y="3657600"/>
          <a:ext cx="8045450" cy="2133600"/>
        </p:xfrm>
        <a:graphic>
          <a:graphicData uri="http://schemas.openxmlformats.org/presentationml/2006/ole">
            <mc:AlternateContent xmlns:mc="http://schemas.openxmlformats.org/markup-compatibility/2006">
              <mc:Choice xmlns:v="urn:schemas-microsoft-com:vml" Requires="v">
                <p:oleObj spid="_x0000_s30758" name="Equation" r:id="rId4" imgW="1727200" imgH="457200" progId="Equation.3">
                  <p:embed/>
                </p:oleObj>
              </mc:Choice>
              <mc:Fallback>
                <p:oleObj name="Equation" r:id="rId4" imgW="1727200" imgH="4572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657600"/>
                        <a:ext cx="8045450" cy="21336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89379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Contributing Area</a:t>
            </a:r>
            <a:endParaRPr lang="en-US" sz="7200" b="1" dirty="0">
              <a:solidFill>
                <a:srgbClr val="FF00FF"/>
              </a:solidFill>
              <a:latin typeface="+mj-l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 y="1200328"/>
            <a:ext cx="9028730" cy="527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282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19" y="1575179"/>
            <a:ext cx="82423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1624" y="152400"/>
            <a:ext cx="8610599" cy="1200329"/>
          </a:xfrm>
          <a:prstGeom prst="rect">
            <a:avLst/>
          </a:prstGeom>
        </p:spPr>
        <p:txBody>
          <a:bodyPr wrap="square">
            <a:spAutoFit/>
          </a:bodyPr>
          <a:lstStyle/>
          <a:p>
            <a:pPr algn="ctr"/>
            <a:r>
              <a:rPr lang="en-US" sz="7200" b="1" dirty="0" smtClean="0">
                <a:solidFill>
                  <a:srgbClr val="FF00FF"/>
                </a:solidFill>
                <a:latin typeface="+mj-lt"/>
              </a:rPr>
              <a:t>Woodchip Properties</a:t>
            </a:r>
            <a:endParaRPr lang="en-US" sz="7200" b="1" dirty="0">
              <a:solidFill>
                <a:srgbClr val="FF00FF"/>
              </a:solidFill>
              <a:latin typeface="+mj-lt"/>
            </a:endParaRPr>
          </a:p>
        </p:txBody>
      </p:sp>
    </p:spTree>
    <p:extLst>
      <p:ext uri="{BB962C8B-B14F-4D97-AF65-F5344CB8AC3E}">
        <p14:creationId xmlns:p14="http://schemas.microsoft.com/office/powerpoint/2010/main" val="2808336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Sizing Criteria</a:t>
            </a:r>
            <a:endParaRPr lang="en-US" sz="7200" b="1" dirty="0">
              <a:solidFill>
                <a:srgbClr val="FF00FF"/>
              </a:solidFill>
              <a:latin typeface="+mj-lt"/>
            </a:endParaRPr>
          </a:p>
        </p:txBody>
      </p:sp>
      <p:sp>
        <p:nvSpPr>
          <p:cNvPr id="3" name="Rectangle 2"/>
          <p:cNvSpPr/>
          <p:nvPr/>
        </p:nvSpPr>
        <p:spPr>
          <a:xfrm>
            <a:off x="990600" y="1382286"/>
            <a:ext cx="5638800" cy="4093428"/>
          </a:xfrm>
          <a:prstGeom prst="rect">
            <a:avLst/>
          </a:prstGeom>
        </p:spPr>
        <p:txBody>
          <a:bodyPr wrap="square">
            <a:spAutoFit/>
          </a:bodyPr>
          <a:lstStyle/>
          <a:p>
            <a:r>
              <a:rPr lang="en-US" sz="6000" b="1" dirty="0" smtClean="0">
                <a:solidFill>
                  <a:srgbClr val="0000CC"/>
                </a:solidFill>
                <a:latin typeface="+mj-lt"/>
              </a:rPr>
              <a:t>Flow rate</a:t>
            </a:r>
          </a:p>
          <a:p>
            <a:endParaRPr lang="en-US" sz="4000" b="1" dirty="0" smtClean="0">
              <a:solidFill>
                <a:srgbClr val="0000CC"/>
              </a:solidFill>
              <a:latin typeface="+mj-lt"/>
            </a:endParaRPr>
          </a:p>
          <a:p>
            <a:r>
              <a:rPr lang="en-US" sz="6000" b="1" dirty="0" smtClean="0">
                <a:solidFill>
                  <a:srgbClr val="0000CC"/>
                </a:solidFill>
                <a:latin typeface="+mj-lt"/>
              </a:rPr>
              <a:t>Residence time</a:t>
            </a:r>
          </a:p>
          <a:p>
            <a:endParaRPr lang="en-US" sz="4000" b="1" dirty="0" smtClean="0">
              <a:solidFill>
                <a:srgbClr val="0000CC"/>
              </a:solidFill>
              <a:latin typeface="+mj-lt"/>
            </a:endParaRPr>
          </a:p>
          <a:p>
            <a:r>
              <a:rPr lang="en-US" sz="6000" b="1" dirty="0" smtClean="0">
                <a:solidFill>
                  <a:srgbClr val="0000CC"/>
                </a:solidFill>
                <a:latin typeface="+mj-lt"/>
              </a:rPr>
              <a:t>Performance</a:t>
            </a:r>
            <a:endParaRPr lang="en-US" sz="6000" b="1" dirty="0">
              <a:solidFill>
                <a:srgbClr val="0000CC"/>
              </a:solidFill>
              <a:latin typeface="+mj-lt"/>
            </a:endParaRPr>
          </a:p>
        </p:txBody>
      </p:sp>
    </p:spTree>
    <p:extLst>
      <p:ext uri="{BB962C8B-B14F-4D97-AF65-F5344CB8AC3E}">
        <p14:creationId xmlns:p14="http://schemas.microsoft.com/office/powerpoint/2010/main" val="1956826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69000" b="-69000"/>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Design Flow Rate</a:t>
            </a:r>
            <a:endParaRPr lang="en-US" sz="7200" b="1" dirty="0">
              <a:solidFill>
                <a:srgbClr val="FF00FF"/>
              </a:solidFill>
              <a:latin typeface="+mj-lt"/>
            </a:endParaRPr>
          </a:p>
        </p:txBody>
      </p:sp>
      <p:sp>
        <p:nvSpPr>
          <p:cNvPr id="3" name="Rectangle 2"/>
          <p:cNvSpPr/>
          <p:nvPr/>
        </p:nvSpPr>
        <p:spPr>
          <a:xfrm>
            <a:off x="228600" y="1202603"/>
            <a:ext cx="8610600" cy="5447645"/>
          </a:xfrm>
          <a:prstGeom prst="rect">
            <a:avLst/>
          </a:prstGeom>
        </p:spPr>
        <p:txBody>
          <a:bodyPr wrap="square">
            <a:spAutoFit/>
          </a:bodyPr>
          <a:lstStyle/>
          <a:p>
            <a:r>
              <a:rPr lang="en-US" sz="6600" b="1" dirty="0" smtClean="0">
                <a:solidFill>
                  <a:srgbClr val="0000CC"/>
                </a:solidFill>
                <a:latin typeface="+mj-lt"/>
              </a:rPr>
              <a:t>10-year</a:t>
            </a:r>
            <a:r>
              <a:rPr lang="en-US" sz="6600" b="1" dirty="0">
                <a:solidFill>
                  <a:srgbClr val="0000CC"/>
                </a:solidFill>
                <a:latin typeface="+mj-lt"/>
              </a:rPr>
              <a:t>, 24 hour </a:t>
            </a:r>
            <a:r>
              <a:rPr lang="en-US" sz="6600" b="1" dirty="0" smtClean="0">
                <a:solidFill>
                  <a:srgbClr val="0000CC"/>
                </a:solidFill>
                <a:latin typeface="+mj-lt"/>
              </a:rPr>
              <a:t>drain outflow </a:t>
            </a:r>
            <a:r>
              <a:rPr lang="en-US" sz="6600" b="1" dirty="0">
                <a:solidFill>
                  <a:srgbClr val="0000CC"/>
                </a:solidFill>
                <a:latin typeface="+mj-lt"/>
              </a:rPr>
              <a:t>event </a:t>
            </a:r>
            <a:endParaRPr lang="en-US" sz="6600" b="1" dirty="0" smtClean="0">
              <a:solidFill>
                <a:srgbClr val="0000CC"/>
              </a:solidFill>
              <a:latin typeface="+mj-lt"/>
            </a:endParaRPr>
          </a:p>
          <a:p>
            <a:endParaRPr lang="en-US" sz="1200" b="1" dirty="0" smtClean="0">
              <a:solidFill>
                <a:srgbClr val="0000CC"/>
              </a:solidFill>
              <a:latin typeface="+mj-lt"/>
            </a:endParaRPr>
          </a:p>
          <a:p>
            <a:pPr marL="685800" indent="-685800">
              <a:buFont typeface="Arial" pitchFamily="34" charset="0"/>
              <a:buChar char="•"/>
            </a:pPr>
            <a:r>
              <a:rPr lang="en-US" sz="4800" b="1" dirty="0" smtClean="0">
                <a:solidFill>
                  <a:srgbClr val="0000CC"/>
                </a:solidFill>
                <a:latin typeface="+mj-lt"/>
              </a:rPr>
              <a:t>Grassed </a:t>
            </a:r>
            <a:r>
              <a:rPr lang="en-US" sz="4800" b="1" dirty="0">
                <a:solidFill>
                  <a:srgbClr val="0000CC"/>
                </a:solidFill>
                <a:latin typeface="+mj-lt"/>
              </a:rPr>
              <a:t>waterways </a:t>
            </a:r>
            <a:endParaRPr lang="en-US" sz="4800" b="1" dirty="0" smtClean="0">
              <a:solidFill>
                <a:srgbClr val="0000CC"/>
              </a:solidFill>
              <a:latin typeface="+mj-lt"/>
            </a:endParaRPr>
          </a:p>
          <a:p>
            <a:r>
              <a:rPr lang="en-US" sz="4800" b="1" dirty="0" smtClean="0">
                <a:solidFill>
                  <a:srgbClr val="0000CC"/>
                </a:solidFill>
                <a:latin typeface="+mj-lt"/>
              </a:rPr>
              <a:t>		</a:t>
            </a:r>
            <a:r>
              <a:rPr lang="en-US" sz="4400" b="1" dirty="0" smtClean="0">
                <a:solidFill>
                  <a:srgbClr val="0000CC"/>
                </a:solidFill>
                <a:latin typeface="+mj-lt"/>
              </a:rPr>
              <a:t>(</a:t>
            </a:r>
            <a:r>
              <a:rPr lang="en-US" sz="4400" b="1" dirty="0">
                <a:solidFill>
                  <a:srgbClr val="0000CC"/>
                </a:solidFill>
                <a:latin typeface="+mj-lt"/>
              </a:rPr>
              <a:t>NRCS-412) </a:t>
            </a:r>
            <a:endParaRPr lang="en-US" sz="4400" b="1" dirty="0" smtClean="0">
              <a:solidFill>
                <a:srgbClr val="0000CC"/>
              </a:solidFill>
              <a:latin typeface="+mj-lt"/>
            </a:endParaRPr>
          </a:p>
          <a:p>
            <a:pPr marL="171450" indent="-171450">
              <a:buFont typeface="Arial" pitchFamily="34" charset="0"/>
              <a:buChar char="•"/>
            </a:pPr>
            <a:endParaRPr lang="en-US" sz="1200" b="1" dirty="0" smtClean="0">
              <a:solidFill>
                <a:srgbClr val="0000CC"/>
              </a:solidFill>
              <a:latin typeface="+mj-lt"/>
            </a:endParaRPr>
          </a:p>
          <a:p>
            <a:pPr marL="685800" indent="-685800">
              <a:buFont typeface="Arial" pitchFamily="34" charset="0"/>
              <a:buChar char="•"/>
            </a:pPr>
            <a:r>
              <a:rPr lang="en-US" sz="4800" b="1" dirty="0" smtClean="0">
                <a:solidFill>
                  <a:srgbClr val="0000CC"/>
                </a:solidFill>
                <a:latin typeface="+mj-lt"/>
              </a:rPr>
              <a:t>Constructed </a:t>
            </a:r>
            <a:r>
              <a:rPr lang="en-US" sz="4800" b="1" dirty="0">
                <a:solidFill>
                  <a:srgbClr val="0000CC"/>
                </a:solidFill>
                <a:latin typeface="+mj-lt"/>
              </a:rPr>
              <a:t>wetlands </a:t>
            </a:r>
            <a:endParaRPr lang="en-US" sz="4800" b="1" dirty="0" smtClean="0">
              <a:solidFill>
                <a:srgbClr val="0000CC"/>
              </a:solidFill>
              <a:latin typeface="+mj-lt"/>
            </a:endParaRPr>
          </a:p>
          <a:p>
            <a:r>
              <a:rPr lang="en-US" sz="4800" b="1" dirty="0">
                <a:solidFill>
                  <a:srgbClr val="0000CC"/>
                </a:solidFill>
                <a:latin typeface="+mj-lt"/>
              </a:rPr>
              <a:t>	</a:t>
            </a:r>
            <a:r>
              <a:rPr lang="en-US" sz="4800" b="1" dirty="0" smtClean="0">
                <a:solidFill>
                  <a:srgbClr val="0000CC"/>
                </a:solidFill>
                <a:latin typeface="+mj-lt"/>
              </a:rPr>
              <a:t>	</a:t>
            </a:r>
            <a:r>
              <a:rPr lang="en-US" sz="4400" b="1" dirty="0" smtClean="0">
                <a:solidFill>
                  <a:srgbClr val="0000CC"/>
                </a:solidFill>
                <a:latin typeface="+mj-lt"/>
              </a:rPr>
              <a:t>(NRCS-656)</a:t>
            </a:r>
            <a:endParaRPr lang="en-US" sz="4400" b="1" dirty="0">
              <a:solidFill>
                <a:srgbClr val="0000CC"/>
              </a:solidFill>
              <a:latin typeface="+mj-lt"/>
            </a:endParaRPr>
          </a:p>
        </p:txBody>
      </p:sp>
    </p:spTree>
    <p:extLst>
      <p:ext uri="{BB962C8B-B14F-4D97-AF65-F5344CB8AC3E}">
        <p14:creationId xmlns:p14="http://schemas.microsoft.com/office/powerpoint/2010/main" val="3170510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69000" b="-69000"/>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Design Flow Rate</a:t>
            </a:r>
            <a:endParaRPr lang="en-US" sz="7200" b="1" dirty="0">
              <a:solidFill>
                <a:srgbClr val="FF00FF"/>
              </a:solidFill>
              <a:latin typeface="+mj-lt"/>
            </a:endParaRPr>
          </a:p>
        </p:txBody>
      </p:sp>
      <p:sp>
        <p:nvSpPr>
          <p:cNvPr id="3" name="Rectangle 2"/>
          <p:cNvSpPr/>
          <p:nvPr/>
        </p:nvSpPr>
        <p:spPr>
          <a:xfrm>
            <a:off x="228600" y="1202603"/>
            <a:ext cx="8610600" cy="5139869"/>
          </a:xfrm>
          <a:prstGeom prst="rect">
            <a:avLst/>
          </a:prstGeom>
        </p:spPr>
        <p:txBody>
          <a:bodyPr wrap="square">
            <a:spAutoFit/>
          </a:bodyPr>
          <a:lstStyle/>
          <a:p>
            <a:pPr algn="ctr"/>
            <a:r>
              <a:rPr lang="en-US" sz="8000" b="1" dirty="0" smtClean="0">
                <a:solidFill>
                  <a:srgbClr val="0000CC"/>
                </a:solidFill>
                <a:latin typeface="+mj-lt"/>
              </a:rPr>
              <a:t>DRAINMOD Simulations</a:t>
            </a:r>
          </a:p>
          <a:p>
            <a:endParaRPr lang="en-US" sz="1200" b="1" dirty="0" smtClean="0">
              <a:solidFill>
                <a:srgbClr val="0000CC"/>
              </a:solidFill>
              <a:latin typeface="+mj-lt"/>
            </a:endParaRPr>
          </a:p>
          <a:p>
            <a:pPr marL="685800" indent="-685800">
              <a:buFont typeface="Arial" pitchFamily="34" charset="0"/>
              <a:buChar char="•"/>
            </a:pPr>
            <a:r>
              <a:rPr lang="en-US" sz="4800" b="1" dirty="0" smtClean="0">
                <a:solidFill>
                  <a:srgbClr val="0000CC"/>
                </a:solidFill>
                <a:latin typeface="+mj-lt"/>
              </a:rPr>
              <a:t>Weather</a:t>
            </a:r>
            <a:endParaRPr lang="en-US" sz="4400" b="1" dirty="0" smtClean="0">
              <a:solidFill>
                <a:srgbClr val="0000CC"/>
              </a:solidFill>
              <a:latin typeface="+mj-lt"/>
            </a:endParaRPr>
          </a:p>
          <a:p>
            <a:pPr marL="171450" indent="-171450">
              <a:buFont typeface="Arial" pitchFamily="34" charset="0"/>
              <a:buChar char="•"/>
            </a:pPr>
            <a:endParaRPr lang="en-US" sz="1200" b="1" dirty="0" smtClean="0">
              <a:solidFill>
                <a:srgbClr val="0000CC"/>
              </a:solidFill>
              <a:latin typeface="+mj-lt"/>
            </a:endParaRPr>
          </a:p>
          <a:p>
            <a:pPr marL="685800" indent="-685800">
              <a:buFont typeface="Arial" pitchFamily="34" charset="0"/>
              <a:buChar char="•"/>
            </a:pPr>
            <a:r>
              <a:rPr lang="en-US" sz="4800" b="1" dirty="0" smtClean="0">
                <a:solidFill>
                  <a:srgbClr val="0000CC"/>
                </a:solidFill>
                <a:latin typeface="+mj-lt"/>
              </a:rPr>
              <a:t>Soils</a:t>
            </a:r>
          </a:p>
          <a:p>
            <a:pPr marL="685800" indent="-685800">
              <a:buFont typeface="Arial" pitchFamily="34" charset="0"/>
              <a:buChar char="•"/>
            </a:pPr>
            <a:r>
              <a:rPr lang="en-US" sz="4800" b="1" dirty="0" smtClean="0">
                <a:solidFill>
                  <a:srgbClr val="0000CC"/>
                </a:solidFill>
                <a:latin typeface="+mj-lt"/>
              </a:rPr>
              <a:t>Drainage System Layout</a:t>
            </a:r>
            <a:endParaRPr lang="en-US" sz="4400" b="1" dirty="0">
              <a:solidFill>
                <a:srgbClr val="0000CC"/>
              </a:solidFill>
              <a:latin typeface="+mj-lt"/>
            </a:endParaRPr>
          </a:p>
        </p:txBody>
      </p:sp>
    </p:spTree>
    <p:extLst>
      <p:ext uri="{BB962C8B-B14F-4D97-AF65-F5344CB8AC3E}">
        <p14:creationId xmlns:p14="http://schemas.microsoft.com/office/powerpoint/2010/main" val="2352791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625" y="0"/>
            <a:ext cx="8077200" cy="1200329"/>
          </a:xfrm>
          <a:prstGeom prst="rect">
            <a:avLst/>
          </a:prstGeom>
        </p:spPr>
        <p:txBody>
          <a:bodyPr wrap="square">
            <a:spAutoFit/>
          </a:bodyPr>
          <a:lstStyle/>
          <a:p>
            <a:pPr algn="ctr"/>
            <a:r>
              <a:rPr lang="en-US" sz="7200" b="1" dirty="0" smtClean="0">
                <a:solidFill>
                  <a:srgbClr val="FF00FF"/>
                </a:solidFill>
                <a:latin typeface="+mj-lt"/>
              </a:rPr>
              <a:t>Midwest Database</a:t>
            </a:r>
            <a:endParaRPr lang="en-US" sz="7200" b="1" dirty="0">
              <a:solidFill>
                <a:srgbClr val="FF00FF"/>
              </a:solidFill>
              <a:latin typeface="+mj-lt"/>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3" y="1447800"/>
            <a:ext cx="9140139" cy="505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075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66800"/>
            <a:ext cx="8950036"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0"/>
            <a:ext cx="8797636" cy="923330"/>
          </a:xfrm>
          <a:prstGeom prst="rect">
            <a:avLst/>
          </a:prstGeom>
        </p:spPr>
        <p:txBody>
          <a:bodyPr wrap="square">
            <a:spAutoFit/>
          </a:bodyPr>
          <a:lstStyle/>
          <a:p>
            <a:pPr algn="ctr"/>
            <a:r>
              <a:rPr lang="en-US" sz="5400" b="1" dirty="0" smtClean="0">
                <a:solidFill>
                  <a:srgbClr val="FF00FF"/>
                </a:solidFill>
                <a:latin typeface="+mj-lt"/>
              </a:rPr>
              <a:t>NRCS Midwest DWM States</a:t>
            </a:r>
            <a:endParaRPr lang="en-US" sz="5400" b="1" dirty="0">
              <a:solidFill>
                <a:srgbClr val="FF00FF"/>
              </a:solidFill>
              <a:latin typeface="+mj-lt"/>
            </a:endParaRPr>
          </a:p>
        </p:txBody>
      </p:sp>
    </p:spTree>
    <p:extLst>
      <p:ext uri="{BB962C8B-B14F-4D97-AF65-F5344CB8AC3E}">
        <p14:creationId xmlns:p14="http://schemas.microsoft.com/office/powerpoint/2010/main" val="2623904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909638" y="2114550"/>
            <a:ext cx="7712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6000" smtClean="0">
                <a:solidFill>
                  <a:srgbClr val="CF0E30"/>
                </a:solidFill>
                <a:latin typeface="Arial" charset="0"/>
                <a:cs typeface="Arial" charset="0"/>
              </a:rPr>
              <a:t>1890s </a:t>
            </a:r>
            <a:endParaRPr lang="en-US" sz="4800" smtClean="0">
              <a:solidFill>
                <a:srgbClr val="C0504D"/>
              </a:solidFill>
              <a:latin typeface="Arial" charset="0"/>
              <a:cs typeface="Arial" charset="0"/>
            </a:endParaRPr>
          </a:p>
          <a:p>
            <a:pPr algn="ctr" eaLnBrk="0" fontAlgn="base" hangingPunct="0">
              <a:spcBef>
                <a:spcPct val="0"/>
              </a:spcBef>
              <a:spcAft>
                <a:spcPct val="0"/>
              </a:spcAft>
            </a:pPr>
            <a:r>
              <a:rPr lang="en-US" sz="4800" smtClean="0">
                <a:solidFill>
                  <a:srgbClr val="C0504D"/>
                </a:solidFill>
                <a:latin typeface="Arial" charset="0"/>
                <a:cs typeface="Arial" charset="0"/>
              </a:rPr>
              <a:t>Scientists sound alarm about</a:t>
            </a:r>
          </a:p>
          <a:p>
            <a:pPr algn="ctr" eaLnBrk="0" fontAlgn="base" hangingPunct="0">
              <a:spcBef>
                <a:spcPct val="0"/>
              </a:spcBef>
              <a:spcAft>
                <a:spcPct val="0"/>
              </a:spcAft>
            </a:pPr>
            <a:r>
              <a:rPr lang="en-US" sz="4800" smtClean="0">
                <a:solidFill>
                  <a:srgbClr val="C0504D"/>
                </a:solidFill>
                <a:latin typeface="Arial" charset="0"/>
                <a:cs typeface="Arial" charset="0"/>
              </a:rPr>
              <a:t>need for new source of nitrates</a:t>
            </a:r>
          </a:p>
        </p:txBody>
      </p:sp>
      <p:sp>
        <p:nvSpPr>
          <p:cNvPr id="9219" name="Rectangle 3"/>
          <p:cNvSpPr>
            <a:spLocks noChangeArrowheads="1"/>
          </p:cNvSpPr>
          <p:nvPr/>
        </p:nvSpPr>
        <p:spPr bwMode="auto">
          <a:xfrm>
            <a:off x="1295400" y="533400"/>
            <a:ext cx="58181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5400" smtClean="0">
                <a:solidFill>
                  <a:srgbClr val="0000FF"/>
                </a:solidFill>
                <a:latin typeface="Comic Sans MS" pitchFamily="66" charset="0"/>
                <a:cs typeface="Arial" charset="0"/>
              </a:rPr>
              <a:t>The Nitrate Saga</a:t>
            </a:r>
          </a:p>
        </p:txBody>
      </p:sp>
    </p:spTree>
    <p:extLst>
      <p:ext uri="{BB962C8B-B14F-4D97-AF65-F5344CB8AC3E}">
        <p14:creationId xmlns:p14="http://schemas.microsoft.com/office/powerpoint/2010/main" val="262174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66688"/>
            <a:ext cx="798195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757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5738"/>
            <a:ext cx="79248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57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95263"/>
            <a:ext cx="7972425"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010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89" y="609600"/>
            <a:ext cx="897831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782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0"/>
            <a:ext cx="8686800" cy="1107996"/>
          </a:xfrm>
          <a:prstGeom prst="rect">
            <a:avLst/>
          </a:prstGeom>
        </p:spPr>
        <p:txBody>
          <a:bodyPr wrap="square">
            <a:spAutoFit/>
          </a:bodyPr>
          <a:lstStyle/>
          <a:p>
            <a:pPr algn="ctr"/>
            <a:r>
              <a:rPr lang="en-US" sz="6600" b="1" dirty="0" smtClean="0">
                <a:solidFill>
                  <a:srgbClr val="FF00FF"/>
                </a:solidFill>
                <a:latin typeface="+mj-lt"/>
              </a:rPr>
              <a:t>EDF for Daily Flow</a:t>
            </a:r>
            <a:endParaRPr lang="en-US" sz="6600" b="1" dirty="0">
              <a:solidFill>
                <a:srgbClr val="FF00FF"/>
              </a:solidFill>
              <a:latin typeface="+mj-lt"/>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70780"/>
            <a:ext cx="8946565" cy="525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853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0"/>
            <a:ext cx="8686800" cy="1107996"/>
          </a:xfrm>
          <a:prstGeom prst="rect">
            <a:avLst/>
          </a:prstGeom>
        </p:spPr>
        <p:txBody>
          <a:bodyPr wrap="square">
            <a:spAutoFit/>
          </a:bodyPr>
          <a:lstStyle/>
          <a:p>
            <a:pPr algn="ctr"/>
            <a:r>
              <a:rPr lang="en-US" sz="6600" b="1" dirty="0" smtClean="0">
                <a:solidFill>
                  <a:srgbClr val="FF00FF"/>
                </a:solidFill>
                <a:latin typeface="+mj-lt"/>
              </a:rPr>
              <a:t>Monthly Design Flows</a:t>
            </a:r>
            <a:endParaRPr lang="en-US" sz="6600" b="1" dirty="0">
              <a:solidFill>
                <a:srgbClr val="FF00FF"/>
              </a:solidFill>
              <a:latin typeface="+mj-lt"/>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95374"/>
            <a:ext cx="898674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644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0"/>
            <a:ext cx="8686800" cy="1107996"/>
          </a:xfrm>
          <a:prstGeom prst="rect">
            <a:avLst/>
          </a:prstGeom>
        </p:spPr>
        <p:txBody>
          <a:bodyPr wrap="square">
            <a:spAutoFit/>
          </a:bodyPr>
          <a:lstStyle/>
          <a:p>
            <a:pPr algn="ctr"/>
            <a:r>
              <a:rPr lang="en-US" sz="6600" b="1" dirty="0" smtClean="0">
                <a:solidFill>
                  <a:srgbClr val="FF00FF"/>
                </a:solidFill>
                <a:latin typeface="+mj-lt"/>
              </a:rPr>
              <a:t>Performance Curve</a:t>
            </a:r>
            <a:endParaRPr lang="en-US" sz="6600" b="1" dirty="0">
              <a:solidFill>
                <a:srgbClr val="FF00FF"/>
              </a:solidFill>
              <a:latin typeface="+mj-lt"/>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35292"/>
            <a:ext cx="9001237" cy="541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734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0338" y="838200"/>
          <a:ext cx="8983662" cy="4962528"/>
        </p:xfrm>
        <a:graphic>
          <a:graphicData uri="http://schemas.openxmlformats.org/drawingml/2006/table">
            <a:tbl>
              <a:tblPr firstRow="1" firstCol="1" bandRow="1">
                <a:tableStyleId>{5C22544A-7EE6-4342-B048-85BDC9FD1C3A}</a:tableStyleId>
              </a:tblPr>
              <a:tblGrid>
                <a:gridCol w="2967894"/>
                <a:gridCol w="1543933"/>
                <a:gridCol w="1963245"/>
                <a:gridCol w="2508590"/>
              </a:tblGrid>
              <a:tr h="1097276">
                <a:tc>
                  <a:txBody>
                    <a:bodyPr/>
                    <a:lstStyle/>
                    <a:p>
                      <a:pPr marL="0" marR="0" algn="ctr">
                        <a:spcBef>
                          <a:spcPts val="0"/>
                        </a:spcBef>
                        <a:spcAft>
                          <a:spcPts val="0"/>
                        </a:spcAft>
                      </a:pPr>
                      <a:r>
                        <a:rPr lang="en-US" sz="2400" dirty="0">
                          <a:effectLst/>
                        </a:rPr>
                        <a:t>Site</a:t>
                      </a:r>
                      <a:endParaRPr lang="en-US" sz="3200" dirty="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Drainage Area (acres)</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Bioreactor  Area </a:t>
                      </a:r>
                      <a:endParaRPr lang="en-US" sz="3200">
                        <a:effectLst/>
                      </a:endParaRPr>
                    </a:p>
                    <a:p>
                      <a:pPr marL="0" marR="0" algn="ctr">
                        <a:spcBef>
                          <a:spcPts val="0"/>
                        </a:spcBef>
                        <a:spcAft>
                          <a:spcPts val="0"/>
                        </a:spcAft>
                      </a:pPr>
                      <a:r>
                        <a:rPr lang="en-US" sz="2400">
                          <a:effectLst/>
                        </a:rPr>
                        <a:t>(square feet)</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Loading Density</a:t>
                      </a:r>
                      <a:endParaRPr lang="en-US" sz="3200">
                        <a:effectLst/>
                      </a:endParaRPr>
                    </a:p>
                    <a:p>
                      <a:pPr marL="0" marR="0" algn="ctr">
                        <a:spcBef>
                          <a:spcPts val="0"/>
                        </a:spcBef>
                        <a:spcAft>
                          <a:spcPts val="0"/>
                        </a:spcAft>
                      </a:pPr>
                      <a:r>
                        <a:rPr lang="en-US" sz="2400">
                          <a:effectLst/>
                        </a:rPr>
                        <a:t>(acres/100 sq. feet)</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Decatur West</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5</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1.25</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De Land West</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28</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930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3.00</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Amenia</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15</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3.75</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Decatur East</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16</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Bloomington  North</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20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5.00</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De Land North</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dirty="0">
                          <a:effectLst/>
                        </a:rPr>
                        <a:t>39</a:t>
                      </a:r>
                      <a:endParaRPr lang="en-US" sz="3200" dirty="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560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7.00</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De Land East</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34</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8.50</a:t>
                      </a:r>
                      <a:endParaRPr lang="en-US" sz="3200">
                        <a:effectLst/>
                        <a:latin typeface="Times New Roman"/>
                        <a:ea typeface="Times New Roman"/>
                      </a:endParaRPr>
                    </a:p>
                  </a:txBody>
                  <a:tcPr marL="77003" marR="77003" marT="0" marB="0" anchor="ctr"/>
                </a:tc>
              </a:tr>
              <a:tr h="483156">
                <a:tc>
                  <a:txBody>
                    <a:bodyPr/>
                    <a:lstStyle/>
                    <a:p>
                      <a:pPr marL="0" marR="0" algn="ctr">
                        <a:spcBef>
                          <a:spcPts val="0"/>
                        </a:spcBef>
                        <a:spcAft>
                          <a:spcPts val="0"/>
                        </a:spcAft>
                      </a:pPr>
                      <a:r>
                        <a:rPr lang="en-US" sz="2400">
                          <a:effectLst/>
                        </a:rPr>
                        <a:t>Mount Zion</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70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a:effectLst/>
                        </a:rPr>
                        <a:t>400</a:t>
                      </a:r>
                      <a:endParaRPr lang="en-US" sz="3200">
                        <a:effectLst/>
                        <a:latin typeface="Times New Roman"/>
                        <a:ea typeface="Times New Roman"/>
                      </a:endParaRPr>
                    </a:p>
                  </a:txBody>
                  <a:tcPr marL="77003" marR="77003" marT="0" marB="0" anchor="ctr"/>
                </a:tc>
                <a:tc>
                  <a:txBody>
                    <a:bodyPr/>
                    <a:lstStyle/>
                    <a:p>
                      <a:pPr marL="0" marR="0" algn="ctr">
                        <a:spcBef>
                          <a:spcPts val="0"/>
                        </a:spcBef>
                        <a:spcAft>
                          <a:spcPts val="0"/>
                        </a:spcAft>
                      </a:pPr>
                      <a:r>
                        <a:rPr lang="en-US" sz="2400" dirty="0">
                          <a:effectLst/>
                        </a:rPr>
                        <a:t>17.5</a:t>
                      </a:r>
                      <a:endParaRPr lang="en-US" sz="3200" dirty="0">
                        <a:effectLst/>
                        <a:latin typeface="Times New Roman"/>
                        <a:ea typeface="Times New Roman"/>
                      </a:endParaRPr>
                    </a:p>
                  </a:txBody>
                  <a:tcPr marL="77003" marR="77003" marT="0" marB="0" anchor="ctr"/>
                </a:tc>
              </a:tr>
            </a:tbl>
          </a:graphicData>
        </a:graphic>
      </p:graphicFrame>
    </p:spTree>
    <p:extLst>
      <p:ext uri="{BB962C8B-B14F-4D97-AF65-F5344CB8AC3E}">
        <p14:creationId xmlns:p14="http://schemas.microsoft.com/office/powerpoint/2010/main" val="3648945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57818104"/>
              </p:ext>
            </p:extLst>
          </p:nvPr>
        </p:nvGraphicFramePr>
        <p:xfrm>
          <a:off x="18914" y="1168063"/>
          <a:ext cx="8979036" cy="5410610"/>
        </p:xfrm>
        <a:graphic>
          <a:graphicData uri="http://schemas.openxmlformats.org/presentationml/2006/ole">
            <mc:AlternateContent xmlns:mc="http://schemas.openxmlformats.org/markup-compatibility/2006">
              <mc:Choice xmlns:v="urn:schemas-microsoft-com:vml" Requires="v">
                <p:oleObj spid="_x0000_s40986" name="Chart" r:id="rId3" imgW="8315269" imgH="5010099" progId="Excel.Chart.8">
                  <p:embed/>
                </p:oleObj>
              </mc:Choice>
              <mc:Fallback>
                <p:oleObj name="Chart" r:id="rId3" imgW="8315269" imgH="501009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4" y="1168063"/>
                        <a:ext cx="8979036" cy="5410610"/>
                      </a:xfrm>
                      <a:prstGeom prst="rect">
                        <a:avLst/>
                      </a:prstGeom>
                      <a:noFill/>
                      <a:ln>
                        <a:noFill/>
                      </a:ln>
                    </p:spPr>
                  </p:pic>
                </p:oleObj>
              </mc:Fallback>
            </mc:AlternateContent>
          </a:graphicData>
        </a:graphic>
      </p:graphicFrame>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Illinois Performance Curve</a:t>
            </a:r>
            <a:endParaRPr lang="en-US" sz="6000" b="1" dirty="0">
              <a:solidFill>
                <a:srgbClr val="FF00FF"/>
              </a:solidFill>
              <a:latin typeface="+mj-lt"/>
            </a:endParaRPr>
          </a:p>
        </p:txBody>
      </p:sp>
    </p:spTree>
    <p:extLst>
      <p:ext uri="{BB962C8B-B14F-4D97-AF65-F5344CB8AC3E}">
        <p14:creationId xmlns:p14="http://schemas.microsoft.com/office/powerpoint/2010/main" val="2656702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Cost Analysis</a:t>
            </a:r>
            <a:endParaRPr lang="en-US" sz="6000" b="1" dirty="0">
              <a:solidFill>
                <a:srgbClr val="FF00FF"/>
              </a:solidFill>
              <a:latin typeface="+mj-lt"/>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74"/>
            <a:ext cx="9201506"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879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a1944.g.akamaitech.net/6/1944/792/000/search.eb.com/eb/image?id=7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48053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232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Length/Width Effects</a:t>
            </a:r>
            <a:endParaRPr lang="en-US" sz="6000" b="1" dirty="0">
              <a:solidFill>
                <a:srgbClr val="FF00FF"/>
              </a:solidFill>
              <a:latin typeface="+mj-lt"/>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396"/>
            <a:ext cx="9119627" cy="528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256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Length/Width Effects</a:t>
            </a:r>
            <a:endParaRPr lang="en-US" sz="6000" b="1" dirty="0">
              <a:solidFill>
                <a:srgbClr val="FF00FF"/>
              </a:solidFill>
              <a:latin typeface="+mj-lt"/>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2122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010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Manual Optimization</a:t>
            </a:r>
            <a:endParaRPr lang="en-US" sz="6000" b="1" dirty="0">
              <a:solidFill>
                <a:srgbClr val="FF00FF"/>
              </a:solidFill>
              <a:latin typeface="+mj-lt"/>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0538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856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1015663"/>
          </a:xfrm>
          <a:prstGeom prst="rect">
            <a:avLst/>
          </a:prstGeom>
        </p:spPr>
        <p:txBody>
          <a:bodyPr wrap="square">
            <a:spAutoFit/>
          </a:bodyPr>
          <a:lstStyle/>
          <a:p>
            <a:pPr algn="ctr"/>
            <a:r>
              <a:rPr lang="en-US" sz="6000" b="1" dirty="0" smtClean="0">
                <a:solidFill>
                  <a:srgbClr val="FF00FF"/>
                </a:solidFill>
                <a:latin typeface="+mj-lt"/>
              </a:rPr>
              <a:t>Automatic Optimization</a:t>
            </a:r>
            <a:endParaRPr lang="en-US" sz="6000" b="1" dirty="0">
              <a:solidFill>
                <a:srgbClr val="FF00FF"/>
              </a:solidFill>
              <a:latin typeface="+mj-lt"/>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 y="1168063"/>
            <a:ext cx="8992074" cy="523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2021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923330"/>
          </a:xfrm>
          <a:prstGeom prst="rect">
            <a:avLst/>
          </a:prstGeom>
        </p:spPr>
        <p:txBody>
          <a:bodyPr wrap="square">
            <a:spAutoFit/>
          </a:bodyPr>
          <a:lstStyle/>
          <a:p>
            <a:pPr algn="ctr"/>
            <a:r>
              <a:rPr lang="en-US" sz="5400" b="1" dirty="0" smtClean="0">
                <a:solidFill>
                  <a:srgbClr val="FF00FF"/>
                </a:solidFill>
                <a:latin typeface="+mj-lt"/>
              </a:rPr>
              <a:t>Incorporating Performance</a:t>
            </a:r>
            <a:endParaRPr lang="en-US" sz="5400" b="1" dirty="0">
              <a:solidFill>
                <a:srgbClr val="FF00FF"/>
              </a:solidFill>
              <a:latin typeface="+mj-lt"/>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905"/>
            <a:ext cx="9067800" cy="526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025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923330"/>
          </a:xfrm>
          <a:prstGeom prst="rect">
            <a:avLst/>
          </a:prstGeom>
        </p:spPr>
        <p:txBody>
          <a:bodyPr wrap="square">
            <a:spAutoFit/>
          </a:bodyPr>
          <a:lstStyle/>
          <a:p>
            <a:pPr algn="ctr"/>
            <a:r>
              <a:rPr lang="en-US" sz="5400" b="1" dirty="0" smtClean="0">
                <a:solidFill>
                  <a:srgbClr val="FF00FF"/>
                </a:solidFill>
                <a:latin typeface="+mj-lt"/>
              </a:rPr>
              <a:t>Report Generation</a:t>
            </a:r>
            <a:endParaRPr lang="en-US" sz="5400" b="1" dirty="0">
              <a:solidFill>
                <a:srgbClr val="FF00FF"/>
              </a:solidFill>
              <a:latin typeface="+mj-lt"/>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06178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411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923330"/>
          </a:xfrm>
          <a:prstGeom prst="rect">
            <a:avLst/>
          </a:prstGeom>
        </p:spPr>
        <p:txBody>
          <a:bodyPr wrap="square">
            <a:spAutoFit/>
          </a:bodyPr>
          <a:lstStyle/>
          <a:p>
            <a:pPr algn="ctr"/>
            <a:r>
              <a:rPr lang="en-US" sz="5400" b="1" dirty="0" smtClean="0">
                <a:solidFill>
                  <a:srgbClr val="FF00FF"/>
                </a:solidFill>
                <a:latin typeface="+mj-lt"/>
              </a:rPr>
              <a:t>Report Generation</a:t>
            </a:r>
            <a:endParaRPr lang="en-US" sz="5400" b="1" dirty="0">
              <a:solidFill>
                <a:srgbClr val="FF00FF"/>
              </a:solidFill>
              <a:latin typeface="+mj-lt"/>
            </a:endParaRP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 y="1280615"/>
            <a:ext cx="9146463"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7968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923330"/>
          </a:xfrm>
          <a:prstGeom prst="rect">
            <a:avLst/>
          </a:prstGeom>
        </p:spPr>
        <p:txBody>
          <a:bodyPr wrap="square">
            <a:spAutoFit/>
          </a:bodyPr>
          <a:lstStyle/>
          <a:p>
            <a:pPr algn="ctr"/>
            <a:r>
              <a:rPr lang="en-US" sz="5400" b="1" dirty="0" smtClean="0">
                <a:solidFill>
                  <a:srgbClr val="FF00FF"/>
                </a:solidFill>
                <a:latin typeface="+mj-lt"/>
              </a:rPr>
              <a:t>Future Work: Residence Time</a:t>
            </a:r>
            <a:endParaRPr lang="en-US" sz="5400" b="1" dirty="0">
              <a:solidFill>
                <a:srgbClr val="FF00FF"/>
              </a:solidFill>
              <a:latin typeface="+mj-lt"/>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4" y="1219200"/>
            <a:ext cx="9039478"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6831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973" y="152400"/>
            <a:ext cx="8686800" cy="923330"/>
          </a:xfrm>
          <a:prstGeom prst="rect">
            <a:avLst/>
          </a:prstGeom>
        </p:spPr>
        <p:txBody>
          <a:bodyPr wrap="square">
            <a:spAutoFit/>
          </a:bodyPr>
          <a:lstStyle/>
          <a:p>
            <a:pPr algn="ctr"/>
            <a:r>
              <a:rPr lang="en-US" sz="5400" b="1" dirty="0" smtClean="0">
                <a:solidFill>
                  <a:srgbClr val="FF00FF"/>
                </a:solidFill>
                <a:latin typeface="+mj-lt"/>
              </a:rPr>
              <a:t>Future Work: Nitrate Loads</a:t>
            </a:r>
            <a:endParaRPr lang="en-US" sz="5400" b="1" dirty="0">
              <a:solidFill>
                <a:srgbClr val="FF00FF"/>
              </a:solidFill>
              <a:latin typeface="+mj-l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74"/>
            <a:ext cx="9201506"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334000" y="2624999"/>
            <a:ext cx="1957071" cy="148980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6743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351200"/>
            <a:ext cx="8807450" cy="5410200"/>
            <a:chOff x="76200" y="438150"/>
            <a:chExt cx="8807450" cy="5410200"/>
          </a:xfrm>
        </p:grpSpPr>
        <p:grpSp>
          <p:nvGrpSpPr>
            <p:cNvPr id="35842" name="Group 7"/>
            <p:cNvGrpSpPr>
              <a:grpSpLocks/>
            </p:cNvGrpSpPr>
            <p:nvPr/>
          </p:nvGrpSpPr>
          <p:grpSpPr bwMode="auto">
            <a:xfrm>
              <a:off x="76200" y="438150"/>
              <a:ext cx="8807450" cy="5410200"/>
              <a:chOff x="1828800" y="-585787"/>
              <a:chExt cx="8806868" cy="5410200"/>
            </a:xfrm>
          </p:grpSpPr>
          <p:grpSp>
            <p:nvGrpSpPr>
              <p:cNvPr id="36116" name="Group 5"/>
              <p:cNvGrpSpPr>
                <a:grpSpLocks/>
              </p:cNvGrpSpPr>
              <p:nvPr/>
            </p:nvGrpSpPr>
            <p:grpSpPr bwMode="auto">
              <a:xfrm>
                <a:off x="1828800" y="-585787"/>
                <a:ext cx="8806868" cy="5410200"/>
                <a:chOff x="-1828800" y="1828800"/>
                <a:chExt cx="8806868" cy="5410200"/>
              </a:xfrm>
            </p:grpSpPr>
            <p:pic>
              <p:nvPicPr>
                <p:cNvPr id="361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8806868"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4200127" y="2081213"/>
                  <a:ext cx="1274679" cy="2395537"/>
                </a:xfrm>
                <a:custGeom>
                  <a:avLst/>
                  <a:gdLst>
                    <a:gd name="connsiteX0" fmla="*/ 0 w 1274057"/>
                    <a:gd name="connsiteY0" fmla="*/ 2395537 h 2395537"/>
                    <a:gd name="connsiteX1" fmla="*/ 23813 w 1274057"/>
                    <a:gd name="connsiteY1" fmla="*/ 2257425 h 2395537"/>
                    <a:gd name="connsiteX2" fmla="*/ 52388 w 1274057"/>
                    <a:gd name="connsiteY2" fmla="*/ 2105025 h 2395537"/>
                    <a:gd name="connsiteX3" fmla="*/ 90488 w 1274057"/>
                    <a:gd name="connsiteY3" fmla="*/ 2019300 h 2395537"/>
                    <a:gd name="connsiteX4" fmla="*/ 133350 w 1274057"/>
                    <a:gd name="connsiteY4" fmla="*/ 1952625 h 2395537"/>
                    <a:gd name="connsiteX5" fmla="*/ 204788 w 1274057"/>
                    <a:gd name="connsiteY5" fmla="*/ 1871662 h 2395537"/>
                    <a:gd name="connsiteX6" fmla="*/ 295275 w 1274057"/>
                    <a:gd name="connsiteY6" fmla="*/ 1781175 h 2395537"/>
                    <a:gd name="connsiteX7" fmla="*/ 381000 w 1274057"/>
                    <a:gd name="connsiteY7" fmla="*/ 1719262 h 2395537"/>
                    <a:gd name="connsiteX8" fmla="*/ 447675 w 1274057"/>
                    <a:gd name="connsiteY8" fmla="*/ 1619250 h 2395537"/>
                    <a:gd name="connsiteX9" fmla="*/ 490538 w 1274057"/>
                    <a:gd name="connsiteY9" fmla="*/ 1543050 h 2395537"/>
                    <a:gd name="connsiteX10" fmla="*/ 542925 w 1274057"/>
                    <a:gd name="connsiteY10" fmla="*/ 1481137 h 2395537"/>
                    <a:gd name="connsiteX11" fmla="*/ 633413 w 1274057"/>
                    <a:gd name="connsiteY11" fmla="*/ 1395412 h 2395537"/>
                    <a:gd name="connsiteX12" fmla="*/ 776288 w 1274057"/>
                    <a:gd name="connsiteY12" fmla="*/ 1276350 h 2395537"/>
                    <a:gd name="connsiteX13" fmla="*/ 857250 w 1274057"/>
                    <a:gd name="connsiteY13" fmla="*/ 1171575 h 2395537"/>
                    <a:gd name="connsiteX14" fmla="*/ 985838 w 1274057"/>
                    <a:gd name="connsiteY14" fmla="*/ 1066800 h 2395537"/>
                    <a:gd name="connsiteX15" fmla="*/ 1095375 w 1274057"/>
                    <a:gd name="connsiteY15" fmla="*/ 1004887 h 2395537"/>
                    <a:gd name="connsiteX16" fmla="*/ 1166813 w 1274057"/>
                    <a:gd name="connsiteY16" fmla="*/ 871537 h 2395537"/>
                    <a:gd name="connsiteX17" fmla="*/ 1195388 w 1274057"/>
                    <a:gd name="connsiteY17" fmla="*/ 757237 h 2395537"/>
                    <a:gd name="connsiteX18" fmla="*/ 1238250 w 1274057"/>
                    <a:gd name="connsiteY18" fmla="*/ 652462 h 2395537"/>
                    <a:gd name="connsiteX19" fmla="*/ 1271588 w 1274057"/>
                    <a:gd name="connsiteY19" fmla="*/ 590550 h 2395537"/>
                    <a:gd name="connsiteX20" fmla="*/ 1271588 w 1274057"/>
                    <a:gd name="connsiteY20" fmla="*/ 428625 h 2395537"/>
                    <a:gd name="connsiteX21" fmla="*/ 1271588 w 1274057"/>
                    <a:gd name="connsiteY21" fmla="*/ 252412 h 2395537"/>
                    <a:gd name="connsiteX22" fmla="*/ 1271588 w 1274057"/>
                    <a:gd name="connsiteY22"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4057" h="2395537">
                      <a:moveTo>
                        <a:pt x="0" y="2395537"/>
                      </a:moveTo>
                      <a:cubicBezTo>
                        <a:pt x="7541" y="2350690"/>
                        <a:pt x="15082" y="2305844"/>
                        <a:pt x="23813" y="2257425"/>
                      </a:cubicBezTo>
                      <a:cubicBezTo>
                        <a:pt x="32544" y="2209006"/>
                        <a:pt x="41276" y="2144712"/>
                        <a:pt x="52388" y="2105025"/>
                      </a:cubicBezTo>
                      <a:cubicBezTo>
                        <a:pt x="63501" y="2065337"/>
                        <a:pt x="76994" y="2044700"/>
                        <a:pt x="90488" y="2019300"/>
                      </a:cubicBezTo>
                      <a:cubicBezTo>
                        <a:pt x="103982" y="1993900"/>
                        <a:pt x="114300" y="1977231"/>
                        <a:pt x="133350" y="1952625"/>
                      </a:cubicBezTo>
                      <a:cubicBezTo>
                        <a:pt x="152400" y="1928019"/>
                        <a:pt x="177801" y="1900237"/>
                        <a:pt x="204788" y="1871662"/>
                      </a:cubicBezTo>
                      <a:cubicBezTo>
                        <a:pt x="231776" y="1843087"/>
                        <a:pt x="265906" y="1806575"/>
                        <a:pt x="295275" y="1781175"/>
                      </a:cubicBezTo>
                      <a:cubicBezTo>
                        <a:pt x="324644" y="1755775"/>
                        <a:pt x="355600" y="1746249"/>
                        <a:pt x="381000" y="1719262"/>
                      </a:cubicBezTo>
                      <a:cubicBezTo>
                        <a:pt x="406400" y="1692274"/>
                        <a:pt x="429419" y="1648619"/>
                        <a:pt x="447675" y="1619250"/>
                      </a:cubicBezTo>
                      <a:cubicBezTo>
                        <a:pt x="465931" y="1589881"/>
                        <a:pt x="474663" y="1566069"/>
                        <a:pt x="490538" y="1543050"/>
                      </a:cubicBezTo>
                      <a:cubicBezTo>
                        <a:pt x="506413" y="1520031"/>
                        <a:pt x="519113" y="1505743"/>
                        <a:pt x="542925" y="1481137"/>
                      </a:cubicBezTo>
                      <a:cubicBezTo>
                        <a:pt x="566737" y="1456531"/>
                        <a:pt x="594519" y="1429543"/>
                        <a:pt x="633413" y="1395412"/>
                      </a:cubicBezTo>
                      <a:cubicBezTo>
                        <a:pt x="672307" y="1361281"/>
                        <a:pt x="738982" y="1313656"/>
                        <a:pt x="776288" y="1276350"/>
                      </a:cubicBezTo>
                      <a:cubicBezTo>
                        <a:pt x="813594" y="1239044"/>
                        <a:pt x="822325" y="1206500"/>
                        <a:pt x="857250" y="1171575"/>
                      </a:cubicBezTo>
                      <a:cubicBezTo>
                        <a:pt x="892175" y="1136650"/>
                        <a:pt x="946151" y="1094581"/>
                        <a:pt x="985838" y="1066800"/>
                      </a:cubicBezTo>
                      <a:cubicBezTo>
                        <a:pt x="1025525" y="1039019"/>
                        <a:pt x="1065213" y="1037431"/>
                        <a:pt x="1095375" y="1004887"/>
                      </a:cubicBezTo>
                      <a:cubicBezTo>
                        <a:pt x="1125538" y="972343"/>
                        <a:pt x="1150144" y="912812"/>
                        <a:pt x="1166813" y="871537"/>
                      </a:cubicBezTo>
                      <a:cubicBezTo>
                        <a:pt x="1183482" y="830262"/>
                        <a:pt x="1183482" y="793749"/>
                        <a:pt x="1195388" y="757237"/>
                      </a:cubicBezTo>
                      <a:cubicBezTo>
                        <a:pt x="1207294" y="720725"/>
                        <a:pt x="1225550" y="680243"/>
                        <a:pt x="1238250" y="652462"/>
                      </a:cubicBezTo>
                      <a:cubicBezTo>
                        <a:pt x="1250950" y="624681"/>
                        <a:pt x="1266032" y="627856"/>
                        <a:pt x="1271588" y="590550"/>
                      </a:cubicBezTo>
                      <a:cubicBezTo>
                        <a:pt x="1277144" y="553244"/>
                        <a:pt x="1271588" y="428625"/>
                        <a:pt x="1271588" y="428625"/>
                      </a:cubicBezTo>
                      <a:lnTo>
                        <a:pt x="1271588" y="252412"/>
                      </a:lnTo>
                      <a:lnTo>
                        <a:pt x="1271588"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p:cNvSpPr/>
              <p:nvPr/>
            </p:nvSpPr>
            <p:spPr>
              <a:xfrm>
                <a:off x="4233704" y="2066926"/>
                <a:ext cx="415898" cy="2424112"/>
              </a:xfrm>
              <a:custGeom>
                <a:avLst/>
                <a:gdLst>
                  <a:gd name="connsiteX0" fmla="*/ 400215 w 415150"/>
                  <a:gd name="connsiteY0" fmla="*/ 2424113 h 2424113"/>
                  <a:gd name="connsiteX1" fmla="*/ 409740 w 415150"/>
                  <a:gd name="connsiteY1" fmla="*/ 2266950 h 2424113"/>
                  <a:gd name="connsiteX2" fmla="*/ 414502 w 415150"/>
                  <a:gd name="connsiteY2" fmla="*/ 2205038 h 2424113"/>
                  <a:gd name="connsiteX3" fmla="*/ 395452 w 415150"/>
                  <a:gd name="connsiteY3" fmla="*/ 2166938 h 2424113"/>
                  <a:gd name="connsiteX4" fmla="*/ 314490 w 415150"/>
                  <a:gd name="connsiteY4" fmla="*/ 2100263 h 2424113"/>
                  <a:gd name="connsiteX5" fmla="*/ 243052 w 415150"/>
                  <a:gd name="connsiteY5" fmla="*/ 2071688 h 2424113"/>
                  <a:gd name="connsiteX6" fmla="*/ 162090 w 415150"/>
                  <a:gd name="connsiteY6" fmla="*/ 2038350 h 2424113"/>
                  <a:gd name="connsiteX7" fmla="*/ 71602 w 415150"/>
                  <a:gd name="connsiteY7" fmla="*/ 1990725 h 2424113"/>
                  <a:gd name="connsiteX8" fmla="*/ 19215 w 415150"/>
                  <a:gd name="connsiteY8" fmla="*/ 1962150 h 2424113"/>
                  <a:gd name="connsiteX9" fmla="*/ 165 w 415150"/>
                  <a:gd name="connsiteY9" fmla="*/ 1781175 h 2424113"/>
                  <a:gd name="connsiteX10" fmla="*/ 9690 w 415150"/>
                  <a:gd name="connsiteY10" fmla="*/ 1543050 h 2424113"/>
                  <a:gd name="connsiteX11" fmla="*/ 4927 w 415150"/>
                  <a:gd name="connsiteY11" fmla="*/ 0 h 2424113"/>
                  <a:gd name="connsiteX12" fmla="*/ 4927 w 415150"/>
                  <a:gd name="connsiteY12" fmla="*/ 0 h 242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150" h="2424113">
                    <a:moveTo>
                      <a:pt x="400215" y="2424113"/>
                    </a:moveTo>
                    <a:cubicBezTo>
                      <a:pt x="403787" y="2363787"/>
                      <a:pt x="407359" y="2303462"/>
                      <a:pt x="409740" y="2266950"/>
                    </a:cubicBezTo>
                    <a:cubicBezTo>
                      <a:pt x="412121" y="2230437"/>
                      <a:pt x="416883" y="2221707"/>
                      <a:pt x="414502" y="2205038"/>
                    </a:cubicBezTo>
                    <a:cubicBezTo>
                      <a:pt x="412121" y="2188369"/>
                      <a:pt x="412121" y="2184400"/>
                      <a:pt x="395452" y="2166938"/>
                    </a:cubicBezTo>
                    <a:cubicBezTo>
                      <a:pt x="378783" y="2149476"/>
                      <a:pt x="339890" y="2116138"/>
                      <a:pt x="314490" y="2100263"/>
                    </a:cubicBezTo>
                    <a:cubicBezTo>
                      <a:pt x="289090" y="2084388"/>
                      <a:pt x="243052" y="2071688"/>
                      <a:pt x="243052" y="2071688"/>
                    </a:cubicBezTo>
                    <a:cubicBezTo>
                      <a:pt x="217652" y="2061369"/>
                      <a:pt x="190665" y="2051844"/>
                      <a:pt x="162090" y="2038350"/>
                    </a:cubicBezTo>
                    <a:cubicBezTo>
                      <a:pt x="133515" y="2024856"/>
                      <a:pt x="95414" y="2003425"/>
                      <a:pt x="71602" y="1990725"/>
                    </a:cubicBezTo>
                    <a:cubicBezTo>
                      <a:pt x="47789" y="1978025"/>
                      <a:pt x="31121" y="1997075"/>
                      <a:pt x="19215" y="1962150"/>
                    </a:cubicBezTo>
                    <a:cubicBezTo>
                      <a:pt x="7309" y="1927225"/>
                      <a:pt x="1752" y="1851025"/>
                      <a:pt x="165" y="1781175"/>
                    </a:cubicBezTo>
                    <a:cubicBezTo>
                      <a:pt x="-1423" y="1711325"/>
                      <a:pt x="8896" y="1839912"/>
                      <a:pt x="9690" y="1543050"/>
                    </a:cubicBezTo>
                    <a:cubicBezTo>
                      <a:pt x="10484" y="1246188"/>
                      <a:pt x="4927" y="0"/>
                      <a:pt x="4927" y="0"/>
                    </a:cubicBezTo>
                    <a:lnTo>
                      <a:pt x="4927"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844" name="Group 11"/>
            <p:cNvGrpSpPr>
              <a:grpSpLocks/>
            </p:cNvGrpSpPr>
            <p:nvPr/>
          </p:nvGrpSpPr>
          <p:grpSpPr bwMode="auto">
            <a:xfrm>
              <a:off x="1568450" y="3149600"/>
              <a:ext cx="1347788" cy="1866900"/>
              <a:chOff x="363538" y="306388"/>
              <a:chExt cx="6461125" cy="6315075"/>
            </a:xfrm>
          </p:grpSpPr>
          <p:sp>
            <p:nvSpPr>
              <p:cNvPr id="35845" name="Line 218"/>
              <p:cNvSpPr>
                <a:spLocks noChangeShapeType="1"/>
              </p:cNvSpPr>
              <p:nvPr/>
            </p:nvSpPr>
            <p:spPr bwMode="auto">
              <a:xfrm flipV="1">
                <a:off x="5999163" y="2579688"/>
                <a:ext cx="3175"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6" name="Line 219"/>
              <p:cNvSpPr>
                <a:spLocks noChangeShapeType="1"/>
              </p:cNvSpPr>
              <p:nvPr/>
            </p:nvSpPr>
            <p:spPr bwMode="auto">
              <a:xfrm flipV="1">
                <a:off x="6027738" y="2579688"/>
                <a:ext cx="1587"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7" name="Line 220"/>
              <p:cNvSpPr>
                <a:spLocks noChangeShapeType="1"/>
              </p:cNvSpPr>
              <p:nvPr/>
            </p:nvSpPr>
            <p:spPr bwMode="auto">
              <a:xfrm flipV="1">
                <a:off x="6002338" y="2332038"/>
                <a:ext cx="1587"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8" name="Line 221"/>
              <p:cNvSpPr>
                <a:spLocks noChangeShapeType="1"/>
              </p:cNvSpPr>
              <p:nvPr/>
            </p:nvSpPr>
            <p:spPr bwMode="auto">
              <a:xfrm flipV="1">
                <a:off x="6029325" y="2332038"/>
                <a:ext cx="3175"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9" name="Line 222"/>
              <p:cNvSpPr>
                <a:spLocks noChangeShapeType="1"/>
              </p:cNvSpPr>
              <p:nvPr/>
            </p:nvSpPr>
            <p:spPr bwMode="auto">
              <a:xfrm flipV="1">
                <a:off x="6003925" y="2082800"/>
                <a:ext cx="1588"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23"/>
              <p:cNvSpPr>
                <a:spLocks noChangeShapeType="1"/>
              </p:cNvSpPr>
              <p:nvPr/>
            </p:nvSpPr>
            <p:spPr bwMode="auto">
              <a:xfrm flipV="1">
                <a:off x="6032500" y="2082800"/>
                <a:ext cx="3175"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24"/>
              <p:cNvSpPr>
                <a:spLocks noChangeShapeType="1"/>
              </p:cNvSpPr>
              <p:nvPr/>
            </p:nvSpPr>
            <p:spPr bwMode="auto">
              <a:xfrm flipV="1">
                <a:off x="6005513" y="1836738"/>
                <a:ext cx="4762"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25"/>
              <p:cNvSpPr>
                <a:spLocks noChangeShapeType="1"/>
              </p:cNvSpPr>
              <p:nvPr/>
            </p:nvSpPr>
            <p:spPr bwMode="auto">
              <a:xfrm flipV="1">
                <a:off x="6035675" y="1836738"/>
                <a:ext cx="1588"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3" name="Line 226"/>
              <p:cNvSpPr>
                <a:spLocks noChangeShapeType="1"/>
              </p:cNvSpPr>
              <p:nvPr/>
            </p:nvSpPr>
            <p:spPr bwMode="auto">
              <a:xfrm flipV="1">
                <a:off x="6010275" y="1587500"/>
                <a:ext cx="1588"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4" name="Line 227"/>
              <p:cNvSpPr>
                <a:spLocks noChangeShapeType="1"/>
              </p:cNvSpPr>
              <p:nvPr/>
            </p:nvSpPr>
            <p:spPr bwMode="auto">
              <a:xfrm flipV="1">
                <a:off x="6037263" y="1587500"/>
                <a:ext cx="1587"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5" name="Line 228"/>
              <p:cNvSpPr>
                <a:spLocks noChangeShapeType="1"/>
              </p:cNvSpPr>
              <p:nvPr/>
            </p:nvSpPr>
            <p:spPr bwMode="auto">
              <a:xfrm flipV="1">
                <a:off x="6011863" y="1341438"/>
                <a:ext cx="1587"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6" name="Line 229"/>
              <p:cNvSpPr>
                <a:spLocks noChangeShapeType="1"/>
              </p:cNvSpPr>
              <p:nvPr/>
            </p:nvSpPr>
            <p:spPr bwMode="auto">
              <a:xfrm flipV="1">
                <a:off x="6038850" y="1341438"/>
                <a:ext cx="3175"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7" name="Line 230"/>
              <p:cNvSpPr>
                <a:spLocks noChangeShapeType="1"/>
              </p:cNvSpPr>
              <p:nvPr/>
            </p:nvSpPr>
            <p:spPr bwMode="auto">
              <a:xfrm flipV="1">
                <a:off x="6013450" y="1092200"/>
                <a:ext cx="3175"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8" name="Line 231"/>
              <p:cNvSpPr>
                <a:spLocks noChangeShapeType="1"/>
              </p:cNvSpPr>
              <p:nvPr/>
            </p:nvSpPr>
            <p:spPr bwMode="auto">
              <a:xfrm flipV="1">
                <a:off x="6042025" y="1092200"/>
                <a:ext cx="3175"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232"/>
              <p:cNvSpPr>
                <a:spLocks noChangeShapeType="1"/>
              </p:cNvSpPr>
              <p:nvPr/>
            </p:nvSpPr>
            <p:spPr bwMode="auto">
              <a:xfrm flipV="1">
                <a:off x="6016625" y="844550"/>
                <a:ext cx="1588"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0" name="Line 233"/>
              <p:cNvSpPr>
                <a:spLocks noChangeShapeType="1"/>
              </p:cNvSpPr>
              <p:nvPr/>
            </p:nvSpPr>
            <p:spPr bwMode="auto">
              <a:xfrm flipV="1">
                <a:off x="6045200" y="844550"/>
                <a:ext cx="1588"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1" name="Line 234"/>
              <p:cNvSpPr>
                <a:spLocks noChangeShapeType="1"/>
              </p:cNvSpPr>
              <p:nvPr/>
            </p:nvSpPr>
            <p:spPr bwMode="auto">
              <a:xfrm flipV="1">
                <a:off x="6018213" y="596900"/>
                <a:ext cx="3175"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2" name="Line 235"/>
              <p:cNvSpPr>
                <a:spLocks noChangeShapeType="1"/>
              </p:cNvSpPr>
              <p:nvPr/>
            </p:nvSpPr>
            <p:spPr bwMode="auto">
              <a:xfrm flipV="1">
                <a:off x="6046788" y="598488"/>
                <a:ext cx="3175"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3" name="Line 236"/>
              <p:cNvSpPr>
                <a:spLocks noChangeShapeType="1"/>
              </p:cNvSpPr>
              <p:nvPr/>
            </p:nvSpPr>
            <p:spPr bwMode="auto">
              <a:xfrm flipV="1">
                <a:off x="6021388" y="349250"/>
                <a:ext cx="3175"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4" name="Line 237"/>
              <p:cNvSpPr>
                <a:spLocks noChangeShapeType="1"/>
              </p:cNvSpPr>
              <p:nvPr/>
            </p:nvSpPr>
            <p:spPr bwMode="auto">
              <a:xfrm flipV="1">
                <a:off x="6049963" y="349250"/>
                <a:ext cx="1587" cy="2492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5" name="Line 238"/>
              <p:cNvSpPr>
                <a:spLocks noChangeShapeType="1"/>
              </p:cNvSpPr>
              <p:nvPr/>
            </p:nvSpPr>
            <p:spPr bwMode="auto">
              <a:xfrm>
                <a:off x="6037263" y="349250"/>
                <a:ext cx="785812" cy="79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6" name="Line 239"/>
              <p:cNvSpPr>
                <a:spLocks noChangeShapeType="1"/>
              </p:cNvSpPr>
              <p:nvPr/>
            </p:nvSpPr>
            <p:spPr bwMode="auto">
              <a:xfrm flipH="1" flipV="1">
                <a:off x="4994275" y="338138"/>
                <a:ext cx="1042988" cy="1111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7" name="Line 240"/>
              <p:cNvSpPr>
                <a:spLocks noChangeShapeType="1"/>
              </p:cNvSpPr>
              <p:nvPr/>
            </p:nvSpPr>
            <p:spPr bwMode="auto">
              <a:xfrm>
                <a:off x="6035675" y="596900"/>
                <a:ext cx="788988" cy="79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8" name="Line 241"/>
              <p:cNvSpPr>
                <a:spLocks noChangeShapeType="1"/>
              </p:cNvSpPr>
              <p:nvPr/>
            </p:nvSpPr>
            <p:spPr bwMode="auto">
              <a:xfrm flipH="1" flipV="1">
                <a:off x="4978400" y="587375"/>
                <a:ext cx="1057275"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242"/>
              <p:cNvSpPr>
                <a:spLocks noChangeShapeType="1"/>
              </p:cNvSpPr>
              <p:nvPr/>
            </p:nvSpPr>
            <p:spPr bwMode="auto">
              <a:xfrm>
                <a:off x="6034088" y="844550"/>
                <a:ext cx="787400" cy="79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0" name="Line 243"/>
              <p:cNvSpPr>
                <a:spLocks noChangeShapeType="1"/>
              </p:cNvSpPr>
              <p:nvPr/>
            </p:nvSpPr>
            <p:spPr bwMode="auto">
              <a:xfrm flipH="1" flipV="1">
                <a:off x="4972050" y="833438"/>
                <a:ext cx="1062038" cy="1111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1" name="Line 244"/>
              <p:cNvSpPr>
                <a:spLocks noChangeShapeType="1"/>
              </p:cNvSpPr>
              <p:nvPr/>
            </p:nvSpPr>
            <p:spPr bwMode="auto">
              <a:xfrm>
                <a:off x="6029325" y="1092200"/>
                <a:ext cx="792163"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2" name="Line 245"/>
              <p:cNvSpPr>
                <a:spLocks noChangeShapeType="1"/>
              </p:cNvSpPr>
              <p:nvPr/>
            </p:nvSpPr>
            <p:spPr bwMode="auto">
              <a:xfrm flipH="1" flipV="1">
                <a:off x="4964113" y="1082675"/>
                <a:ext cx="1065212"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246"/>
              <p:cNvSpPr>
                <a:spLocks noChangeShapeType="1"/>
              </p:cNvSpPr>
              <p:nvPr/>
            </p:nvSpPr>
            <p:spPr bwMode="auto">
              <a:xfrm>
                <a:off x="6027738" y="1341438"/>
                <a:ext cx="793750" cy="63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4" name="Line 247"/>
              <p:cNvSpPr>
                <a:spLocks noChangeShapeType="1"/>
              </p:cNvSpPr>
              <p:nvPr/>
            </p:nvSpPr>
            <p:spPr bwMode="auto">
              <a:xfrm flipH="1" flipV="1">
                <a:off x="4964113" y="1330325"/>
                <a:ext cx="1063625" cy="111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5875" name="Group 42"/>
              <p:cNvGrpSpPr>
                <a:grpSpLocks/>
              </p:cNvGrpSpPr>
              <p:nvPr/>
            </p:nvGrpSpPr>
            <p:grpSpPr bwMode="auto">
              <a:xfrm>
                <a:off x="363538" y="306388"/>
                <a:ext cx="6457950" cy="6315075"/>
                <a:chOff x="363538" y="306388"/>
                <a:chExt cx="6457950" cy="6315075"/>
              </a:xfrm>
            </p:grpSpPr>
            <p:grpSp>
              <p:nvGrpSpPr>
                <p:cNvPr id="35914" name="Group 217"/>
                <p:cNvGrpSpPr>
                  <a:grpSpLocks/>
                </p:cNvGrpSpPr>
                <p:nvPr/>
              </p:nvGrpSpPr>
              <p:grpSpPr bwMode="auto">
                <a:xfrm>
                  <a:off x="363538" y="306388"/>
                  <a:ext cx="6384925" cy="6315075"/>
                  <a:chOff x="229" y="193"/>
                  <a:chExt cx="4022" cy="3978"/>
                </a:xfrm>
              </p:grpSpPr>
              <p:sp>
                <p:nvSpPr>
                  <p:cNvPr id="35916" name="Line 17"/>
                  <p:cNvSpPr>
                    <a:spLocks noChangeShapeType="1"/>
                  </p:cNvSpPr>
                  <p:nvPr/>
                </p:nvSpPr>
                <p:spPr bwMode="auto">
                  <a:xfrm flipH="1">
                    <a:off x="2884" y="966"/>
                    <a:ext cx="7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17" name="Line 18"/>
                  <p:cNvSpPr>
                    <a:spLocks noChangeShapeType="1"/>
                  </p:cNvSpPr>
                  <p:nvPr/>
                </p:nvSpPr>
                <p:spPr bwMode="auto">
                  <a:xfrm flipH="1">
                    <a:off x="2884" y="984"/>
                    <a:ext cx="7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18" name="Line 19"/>
                  <p:cNvSpPr>
                    <a:spLocks noChangeShapeType="1"/>
                  </p:cNvSpPr>
                  <p:nvPr/>
                </p:nvSpPr>
                <p:spPr bwMode="auto">
                  <a:xfrm flipH="1">
                    <a:off x="2728" y="966"/>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19" name="Line 20"/>
                  <p:cNvSpPr>
                    <a:spLocks noChangeShapeType="1"/>
                  </p:cNvSpPr>
                  <p:nvPr/>
                </p:nvSpPr>
                <p:spPr bwMode="auto">
                  <a:xfrm flipH="1">
                    <a:off x="2728" y="984"/>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0" name="Line 21"/>
                  <p:cNvSpPr>
                    <a:spLocks noChangeShapeType="1"/>
                  </p:cNvSpPr>
                  <p:nvPr/>
                </p:nvSpPr>
                <p:spPr bwMode="auto">
                  <a:xfrm flipV="1">
                    <a:off x="2737" y="818"/>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1" name="Line 22"/>
                  <p:cNvSpPr>
                    <a:spLocks noChangeShapeType="1"/>
                  </p:cNvSpPr>
                  <p:nvPr/>
                </p:nvSpPr>
                <p:spPr bwMode="auto">
                  <a:xfrm flipV="1">
                    <a:off x="2718" y="818"/>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2" name="Line 23"/>
                  <p:cNvSpPr>
                    <a:spLocks noChangeShapeType="1"/>
                  </p:cNvSpPr>
                  <p:nvPr/>
                </p:nvSpPr>
                <p:spPr bwMode="auto">
                  <a:xfrm flipV="1">
                    <a:off x="2737" y="663"/>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3" name="Line 24"/>
                  <p:cNvSpPr>
                    <a:spLocks noChangeShapeType="1"/>
                  </p:cNvSpPr>
                  <p:nvPr/>
                </p:nvSpPr>
                <p:spPr bwMode="auto">
                  <a:xfrm flipV="1">
                    <a:off x="2718" y="663"/>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4" name="Line 25"/>
                  <p:cNvSpPr>
                    <a:spLocks noChangeShapeType="1"/>
                  </p:cNvSpPr>
                  <p:nvPr/>
                </p:nvSpPr>
                <p:spPr bwMode="auto">
                  <a:xfrm flipV="1">
                    <a:off x="2737" y="506"/>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5" name="Line 26"/>
                  <p:cNvSpPr>
                    <a:spLocks noChangeShapeType="1"/>
                  </p:cNvSpPr>
                  <p:nvPr/>
                </p:nvSpPr>
                <p:spPr bwMode="auto">
                  <a:xfrm flipV="1">
                    <a:off x="2718" y="506"/>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6" name="Line 27"/>
                  <p:cNvSpPr>
                    <a:spLocks noChangeShapeType="1"/>
                  </p:cNvSpPr>
                  <p:nvPr/>
                </p:nvSpPr>
                <p:spPr bwMode="auto">
                  <a:xfrm flipV="1">
                    <a:off x="2737" y="486"/>
                    <a:ext cx="1" cy="2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7" name="Line 28"/>
                  <p:cNvSpPr>
                    <a:spLocks noChangeShapeType="1"/>
                  </p:cNvSpPr>
                  <p:nvPr/>
                </p:nvSpPr>
                <p:spPr bwMode="auto">
                  <a:xfrm flipV="1">
                    <a:off x="2718" y="486"/>
                    <a:ext cx="1" cy="2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8" name="Line 29"/>
                  <p:cNvSpPr>
                    <a:spLocks noChangeShapeType="1"/>
                  </p:cNvSpPr>
                  <p:nvPr/>
                </p:nvSpPr>
                <p:spPr bwMode="auto">
                  <a:xfrm flipV="1">
                    <a:off x="2737" y="350"/>
                    <a:ext cx="1" cy="13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29" name="Line 30"/>
                  <p:cNvSpPr>
                    <a:spLocks noChangeShapeType="1"/>
                  </p:cNvSpPr>
                  <p:nvPr/>
                </p:nvSpPr>
                <p:spPr bwMode="auto">
                  <a:xfrm flipV="1">
                    <a:off x="2718" y="350"/>
                    <a:ext cx="1" cy="13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0" name="Line 31"/>
                  <p:cNvSpPr>
                    <a:spLocks noChangeShapeType="1"/>
                  </p:cNvSpPr>
                  <p:nvPr/>
                </p:nvSpPr>
                <p:spPr bwMode="auto">
                  <a:xfrm flipV="1">
                    <a:off x="2737" y="193"/>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1" name="Line 32"/>
                  <p:cNvSpPr>
                    <a:spLocks noChangeShapeType="1"/>
                  </p:cNvSpPr>
                  <p:nvPr/>
                </p:nvSpPr>
                <p:spPr bwMode="auto">
                  <a:xfrm flipV="1">
                    <a:off x="2718" y="193"/>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2" name="Freeform 33"/>
                  <p:cNvSpPr>
                    <a:spLocks/>
                  </p:cNvSpPr>
                  <p:nvPr/>
                </p:nvSpPr>
                <p:spPr bwMode="auto">
                  <a:xfrm>
                    <a:off x="252" y="193"/>
                    <a:ext cx="2476" cy="1"/>
                  </a:xfrm>
                  <a:custGeom>
                    <a:avLst/>
                    <a:gdLst>
                      <a:gd name="T0" fmla="*/ 2476 w 2476"/>
                      <a:gd name="T1" fmla="*/ 0 h 1"/>
                      <a:gd name="T2" fmla="*/ 2301 w 2476"/>
                      <a:gd name="T3" fmla="*/ 0 h 1"/>
                      <a:gd name="T4" fmla="*/ 0 w 2476"/>
                      <a:gd name="T5" fmla="*/ 0 h 1"/>
                      <a:gd name="T6" fmla="*/ 0 60000 65536"/>
                      <a:gd name="T7" fmla="*/ 0 60000 65536"/>
                      <a:gd name="T8" fmla="*/ 0 60000 65536"/>
                      <a:gd name="T9" fmla="*/ 0 w 2476"/>
                      <a:gd name="T10" fmla="*/ 0 h 1"/>
                      <a:gd name="T11" fmla="*/ 2476 w 2476"/>
                      <a:gd name="T12" fmla="*/ 1 h 1"/>
                    </a:gdLst>
                    <a:ahLst/>
                    <a:cxnLst>
                      <a:cxn ang="T6">
                        <a:pos x="T0" y="T1"/>
                      </a:cxn>
                      <a:cxn ang="T7">
                        <a:pos x="T2" y="T3"/>
                      </a:cxn>
                      <a:cxn ang="T8">
                        <a:pos x="T4" y="T5"/>
                      </a:cxn>
                    </a:cxnLst>
                    <a:rect l="T9" t="T10" r="T11" b="T12"/>
                    <a:pathLst>
                      <a:path w="2476" h="1">
                        <a:moveTo>
                          <a:pt x="2476" y="0"/>
                        </a:moveTo>
                        <a:lnTo>
                          <a:pt x="2301" y="0"/>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33" name="Line 34"/>
                  <p:cNvSpPr>
                    <a:spLocks noChangeShapeType="1"/>
                  </p:cNvSpPr>
                  <p:nvPr/>
                </p:nvSpPr>
                <p:spPr bwMode="auto">
                  <a:xfrm flipH="1">
                    <a:off x="1400" y="350"/>
                    <a:ext cx="132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4" name="Line 35"/>
                  <p:cNvSpPr>
                    <a:spLocks noChangeShapeType="1"/>
                  </p:cNvSpPr>
                  <p:nvPr/>
                </p:nvSpPr>
                <p:spPr bwMode="auto">
                  <a:xfrm flipH="1">
                    <a:off x="1400" y="506"/>
                    <a:ext cx="132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5" name="Line 36"/>
                  <p:cNvSpPr>
                    <a:spLocks noChangeShapeType="1"/>
                  </p:cNvSpPr>
                  <p:nvPr/>
                </p:nvSpPr>
                <p:spPr bwMode="auto">
                  <a:xfrm flipH="1">
                    <a:off x="1400" y="663"/>
                    <a:ext cx="132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6" name="Line 37"/>
                  <p:cNvSpPr>
                    <a:spLocks noChangeShapeType="1"/>
                  </p:cNvSpPr>
                  <p:nvPr/>
                </p:nvSpPr>
                <p:spPr bwMode="auto">
                  <a:xfrm flipH="1">
                    <a:off x="1322" y="818"/>
                    <a:ext cx="140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7" name="Line 38"/>
                  <p:cNvSpPr>
                    <a:spLocks noChangeShapeType="1"/>
                  </p:cNvSpPr>
                  <p:nvPr/>
                </p:nvSpPr>
                <p:spPr bwMode="auto">
                  <a:xfrm flipV="1">
                    <a:off x="1331" y="663"/>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8" name="Line 39"/>
                  <p:cNvSpPr>
                    <a:spLocks noChangeShapeType="1"/>
                  </p:cNvSpPr>
                  <p:nvPr/>
                </p:nvSpPr>
                <p:spPr bwMode="auto">
                  <a:xfrm flipV="1">
                    <a:off x="1313" y="663"/>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39" name="Line 40"/>
                  <p:cNvSpPr>
                    <a:spLocks noChangeShapeType="1"/>
                  </p:cNvSpPr>
                  <p:nvPr/>
                </p:nvSpPr>
                <p:spPr bwMode="auto">
                  <a:xfrm flipV="1">
                    <a:off x="1331" y="506"/>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0" name="Line 41"/>
                  <p:cNvSpPr>
                    <a:spLocks noChangeShapeType="1"/>
                  </p:cNvSpPr>
                  <p:nvPr/>
                </p:nvSpPr>
                <p:spPr bwMode="auto">
                  <a:xfrm flipV="1">
                    <a:off x="1313" y="506"/>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1" name="Line 42"/>
                  <p:cNvSpPr>
                    <a:spLocks noChangeShapeType="1"/>
                  </p:cNvSpPr>
                  <p:nvPr/>
                </p:nvSpPr>
                <p:spPr bwMode="auto">
                  <a:xfrm flipV="1">
                    <a:off x="1331" y="350"/>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2" name="Line 43"/>
                  <p:cNvSpPr>
                    <a:spLocks noChangeShapeType="1"/>
                  </p:cNvSpPr>
                  <p:nvPr/>
                </p:nvSpPr>
                <p:spPr bwMode="auto">
                  <a:xfrm flipV="1">
                    <a:off x="1313" y="350"/>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3" name="Line 44"/>
                  <p:cNvSpPr>
                    <a:spLocks noChangeShapeType="1"/>
                  </p:cNvSpPr>
                  <p:nvPr/>
                </p:nvSpPr>
                <p:spPr bwMode="auto">
                  <a:xfrm flipH="1">
                    <a:off x="249" y="350"/>
                    <a:ext cx="1073"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4" name="Line 45"/>
                  <p:cNvSpPr>
                    <a:spLocks noChangeShapeType="1"/>
                  </p:cNvSpPr>
                  <p:nvPr/>
                </p:nvSpPr>
                <p:spPr bwMode="auto">
                  <a:xfrm flipH="1">
                    <a:off x="250" y="506"/>
                    <a:ext cx="1072"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5" name="Line 46"/>
                  <p:cNvSpPr>
                    <a:spLocks noChangeShapeType="1"/>
                  </p:cNvSpPr>
                  <p:nvPr/>
                </p:nvSpPr>
                <p:spPr bwMode="auto">
                  <a:xfrm flipH="1">
                    <a:off x="250" y="663"/>
                    <a:ext cx="1072"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6" name="Line 47"/>
                  <p:cNvSpPr>
                    <a:spLocks noChangeShapeType="1"/>
                  </p:cNvSpPr>
                  <p:nvPr/>
                </p:nvSpPr>
                <p:spPr bwMode="auto">
                  <a:xfrm flipH="1">
                    <a:off x="250" y="818"/>
                    <a:ext cx="1072"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7" name="Line 48"/>
                  <p:cNvSpPr>
                    <a:spLocks noChangeShapeType="1"/>
                  </p:cNvSpPr>
                  <p:nvPr/>
                </p:nvSpPr>
                <p:spPr bwMode="auto">
                  <a:xfrm flipH="1">
                    <a:off x="248" y="975"/>
                    <a:ext cx="2480"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8" name="Line 49"/>
                  <p:cNvSpPr>
                    <a:spLocks noChangeShapeType="1"/>
                  </p:cNvSpPr>
                  <p:nvPr/>
                </p:nvSpPr>
                <p:spPr bwMode="auto">
                  <a:xfrm>
                    <a:off x="2875" y="975"/>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49" name="Line 50"/>
                  <p:cNvSpPr>
                    <a:spLocks noChangeShapeType="1"/>
                  </p:cNvSpPr>
                  <p:nvPr/>
                </p:nvSpPr>
                <p:spPr bwMode="auto">
                  <a:xfrm>
                    <a:off x="2892" y="975"/>
                    <a:ext cx="1" cy="1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0" name="Line 51"/>
                  <p:cNvSpPr>
                    <a:spLocks noChangeShapeType="1"/>
                  </p:cNvSpPr>
                  <p:nvPr/>
                </p:nvSpPr>
                <p:spPr bwMode="auto">
                  <a:xfrm>
                    <a:off x="2875" y="1130"/>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1" name="Line 52"/>
                  <p:cNvSpPr>
                    <a:spLocks noChangeShapeType="1"/>
                  </p:cNvSpPr>
                  <p:nvPr/>
                </p:nvSpPr>
                <p:spPr bwMode="auto">
                  <a:xfrm>
                    <a:off x="2892" y="1130"/>
                    <a:ext cx="1"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2" name="Line 53"/>
                  <p:cNvSpPr>
                    <a:spLocks noChangeShapeType="1"/>
                  </p:cNvSpPr>
                  <p:nvPr/>
                </p:nvSpPr>
                <p:spPr bwMode="auto">
                  <a:xfrm>
                    <a:off x="2875" y="1287"/>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3" name="Line 54"/>
                  <p:cNvSpPr>
                    <a:spLocks noChangeShapeType="1"/>
                  </p:cNvSpPr>
                  <p:nvPr/>
                </p:nvSpPr>
                <p:spPr bwMode="auto">
                  <a:xfrm>
                    <a:off x="2892" y="1287"/>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4" name="Line 55"/>
                  <p:cNvSpPr>
                    <a:spLocks noChangeShapeType="1"/>
                  </p:cNvSpPr>
                  <p:nvPr/>
                </p:nvSpPr>
                <p:spPr bwMode="auto">
                  <a:xfrm>
                    <a:off x="2875" y="1443"/>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5" name="Line 56"/>
                  <p:cNvSpPr>
                    <a:spLocks noChangeShapeType="1"/>
                  </p:cNvSpPr>
                  <p:nvPr/>
                </p:nvSpPr>
                <p:spPr bwMode="auto">
                  <a:xfrm>
                    <a:off x="2892" y="1443"/>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6" name="Line 57"/>
                  <p:cNvSpPr>
                    <a:spLocks noChangeShapeType="1"/>
                  </p:cNvSpPr>
                  <p:nvPr/>
                </p:nvSpPr>
                <p:spPr bwMode="auto">
                  <a:xfrm flipH="1">
                    <a:off x="1166" y="1599"/>
                    <a:ext cx="171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57" name="Freeform 58"/>
                  <p:cNvSpPr>
                    <a:spLocks/>
                  </p:cNvSpPr>
                  <p:nvPr/>
                </p:nvSpPr>
                <p:spPr bwMode="auto">
                  <a:xfrm>
                    <a:off x="229" y="1443"/>
                    <a:ext cx="2655" cy="1"/>
                  </a:xfrm>
                  <a:custGeom>
                    <a:avLst/>
                    <a:gdLst>
                      <a:gd name="T0" fmla="*/ 2655 w 2655"/>
                      <a:gd name="T1" fmla="*/ 0 h 1"/>
                      <a:gd name="T2" fmla="*/ 2387 w 2655"/>
                      <a:gd name="T3" fmla="*/ 0 h 1"/>
                      <a:gd name="T4" fmla="*/ 2073 w 2655"/>
                      <a:gd name="T5" fmla="*/ 0 h 1"/>
                      <a:gd name="T6" fmla="*/ 0 w 2655"/>
                      <a:gd name="T7" fmla="*/ 0 h 1"/>
                      <a:gd name="T8" fmla="*/ 0 60000 65536"/>
                      <a:gd name="T9" fmla="*/ 0 60000 65536"/>
                      <a:gd name="T10" fmla="*/ 0 60000 65536"/>
                      <a:gd name="T11" fmla="*/ 0 60000 65536"/>
                      <a:gd name="T12" fmla="*/ 0 w 2655"/>
                      <a:gd name="T13" fmla="*/ 0 h 1"/>
                      <a:gd name="T14" fmla="*/ 2655 w 2655"/>
                      <a:gd name="T15" fmla="*/ 1 h 1"/>
                    </a:gdLst>
                    <a:ahLst/>
                    <a:cxnLst>
                      <a:cxn ang="T8">
                        <a:pos x="T0" y="T1"/>
                      </a:cxn>
                      <a:cxn ang="T9">
                        <a:pos x="T2" y="T3"/>
                      </a:cxn>
                      <a:cxn ang="T10">
                        <a:pos x="T4" y="T5"/>
                      </a:cxn>
                      <a:cxn ang="T11">
                        <a:pos x="T6" y="T7"/>
                      </a:cxn>
                    </a:cxnLst>
                    <a:rect l="T12" t="T13" r="T14" b="T15"/>
                    <a:pathLst>
                      <a:path w="2655" h="1">
                        <a:moveTo>
                          <a:pt x="2655" y="0"/>
                        </a:moveTo>
                        <a:lnTo>
                          <a:pt x="2387" y="0"/>
                        </a:lnTo>
                        <a:lnTo>
                          <a:pt x="2073" y="0"/>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58" name="Freeform 59"/>
                  <p:cNvSpPr>
                    <a:spLocks/>
                  </p:cNvSpPr>
                  <p:nvPr/>
                </p:nvSpPr>
                <p:spPr bwMode="auto">
                  <a:xfrm>
                    <a:off x="229" y="1287"/>
                    <a:ext cx="2655" cy="1"/>
                  </a:xfrm>
                  <a:custGeom>
                    <a:avLst/>
                    <a:gdLst>
                      <a:gd name="T0" fmla="*/ 2655 w 2655"/>
                      <a:gd name="T1" fmla="*/ 0 h 1"/>
                      <a:gd name="T2" fmla="*/ 2238 w 2655"/>
                      <a:gd name="T3" fmla="*/ 0 h 1"/>
                      <a:gd name="T4" fmla="*/ 2109 w 2655"/>
                      <a:gd name="T5" fmla="*/ 0 h 1"/>
                      <a:gd name="T6" fmla="*/ 0 w 2655"/>
                      <a:gd name="T7" fmla="*/ 0 h 1"/>
                      <a:gd name="T8" fmla="*/ 0 60000 65536"/>
                      <a:gd name="T9" fmla="*/ 0 60000 65536"/>
                      <a:gd name="T10" fmla="*/ 0 60000 65536"/>
                      <a:gd name="T11" fmla="*/ 0 60000 65536"/>
                      <a:gd name="T12" fmla="*/ 0 w 2655"/>
                      <a:gd name="T13" fmla="*/ 0 h 1"/>
                      <a:gd name="T14" fmla="*/ 2655 w 2655"/>
                      <a:gd name="T15" fmla="*/ 1 h 1"/>
                    </a:gdLst>
                    <a:ahLst/>
                    <a:cxnLst>
                      <a:cxn ang="T8">
                        <a:pos x="T0" y="T1"/>
                      </a:cxn>
                      <a:cxn ang="T9">
                        <a:pos x="T2" y="T3"/>
                      </a:cxn>
                      <a:cxn ang="T10">
                        <a:pos x="T4" y="T5"/>
                      </a:cxn>
                      <a:cxn ang="T11">
                        <a:pos x="T6" y="T7"/>
                      </a:cxn>
                    </a:cxnLst>
                    <a:rect l="T12" t="T13" r="T14" b="T15"/>
                    <a:pathLst>
                      <a:path w="2655" h="1">
                        <a:moveTo>
                          <a:pt x="2655" y="0"/>
                        </a:moveTo>
                        <a:lnTo>
                          <a:pt x="2238" y="0"/>
                        </a:lnTo>
                        <a:lnTo>
                          <a:pt x="2109" y="0"/>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59" name="Freeform 60"/>
                  <p:cNvSpPr>
                    <a:spLocks/>
                  </p:cNvSpPr>
                  <p:nvPr/>
                </p:nvSpPr>
                <p:spPr bwMode="auto">
                  <a:xfrm>
                    <a:off x="229" y="1130"/>
                    <a:ext cx="2655" cy="1"/>
                  </a:xfrm>
                  <a:custGeom>
                    <a:avLst/>
                    <a:gdLst>
                      <a:gd name="T0" fmla="*/ 2655 w 2655"/>
                      <a:gd name="T1" fmla="*/ 0 h 1"/>
                      <a:gd name="T2" fmla="*/ 2129 w 2655"/>
                      <a:gd name="T3" fmla="*/ 0 h 1"/>
                      <a:gd name="T4" fmla="*/ 0 w 2655"/>
                      <a:gd name="T5" fmla="*/ 0 h 1"/>
                      <a:gd name="T6" fmla="*/ 0 60000 65536"/>
                      <a:gd name="T7" fmla="*/ 0 60000 65536"/>
                      <a:gd name="T8" fmla="*/ 0 60000 65536"/>
                      <a:gd name="T9" fmla="*/ 0 w 2655"/>
                      <a:gd name="T10" fmla="*/ 0 h 1"/>
                      <a:gd name="T11" fmla="*/ 2655 w 2655"/>
                      <a:gd name="T12" fmla="*/ 1 h 1"/>
                    </a:gdLst>
                    <a:ahLst/>
                    <a:cxnLst>
                      <a:cxn ang="T6">
                        <a:pos x="T0" y="T1"/>
                      </a:cxn>
                      <a:cxn ang="T7">
                        <a:pos x="T2" y="T3"/>
                      </a:cxn>
                      <a:cxn ang="T8">
                        <a:pos x="T4" y="T5"/>
                      </a:cxn>
                    </a:cxnLst>
                    <a:rect l="T9" t="T10" r="T11" b="T12"/>
                    <a:pathLst>
                      <a:path w="2655" h="1">
                        <a:moveTo>
                          <a:pt x="2655" y="0"/>
                        </a:moveTo>
                        <a:lnTo>
                          <a:pt x="2129" y="0"/>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60" name="Line 61"/>
                  <p:cNvSpPr>
                    <a:spLocks noChangeShapeType="1"/>
                  </p:cNvSpPr>
                  <p:nvPr/>
                </p:nvSpPr>
                <p:spPr bwMode="auto">
                  <a:xfrm flipV="1">
                    <a:off x="2884" y="193"/>
                    <a:ext cx="1" cy="78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1" name="Line 62"/>
                  <p:cNvSpPr>
                    <a:spLocks noChangeShapeType="1"/>
                  </p:cNvSpPr>
                  <p:nvPr/>
                </p:nvSpPr>
                <p:spPr bwMode="auto">
                  <a:xfrm flipH="1">
                    <a:off x="2884" y="3152"/>
                    <a:ext cx="7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2" name="Line 63"/>
                  <p:cNvSpPr>
                    <a:spLocks noChangeShapeType="1"/>
                  </p:cNvSpPr>
                  <p:nvPr/>
                </p:nvSpPr>
                <p:spPr bwMode="auto">
                  <a:xfrm flipH="1">
                    <a:off x="2884" y="3170"/>
                    <a:ext cx="7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3" name="Line 64"/>
                  <p:cNvSpPr>
                    <a:spLocks noChangeShapeType="1"/>
                  </p:cNvSpPr>
                  <p:nvPr/>
                </p:nvSpPr>
                <p:spPr bwMode="auto">
                  <a:xfrm flipH="1">
                    <a:off x="2728" y="3152"/>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4" name="Line 65"/>
                  <p:cNvSpPr>
                    <a:spLocks noChangeShapeType="1"/>
                  </p:cNvSpPr>
                  <p:nvPr/>
                </p:nvSpPr>
                <p:spPr bwMode="auto">
                  <a:xfrm flipH="1">
                    <a:off x="2728" y="3170"/>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5" name="Line 66"/>
                  <p:cNvSpPr>
                    <a:spLocks noChangeShapeType="1"/>
                  </p:cNvSpPr>
                  <p:nvPr/>
                </p:nvSpPr>
                <p:spPr bwMode="auto">
                  <a:xfrm flipH="1">
                    <a:off x="2571" y="3152"/>
                    <a:ext cx="15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6" name="Line 67"/>
                  <p:cNvSpPr>
                    <a:spLocks noChangeShapeType="1"/>
                  </p:cNvSpPr>
                  <p:nvPr/>
                </p:nvSpPr>
                <p:spPr bwMode="auto">
                  <a:xfrm flipH="1">
                    <a:off x="2571" y="3170"/>
                    <a:ext cx="15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7" name="Line 68"/>
                  <p:cNvSpPr>
                    <a:spLocks noChangeShapeType="1"/>
                  </p:cNvSpPr>
                  <p:nvPr/>
                </p:nvSpPr>
                <p:spPr bwMode="auto">
                  <a:xfrm flipH="1">
                    <a:off x="2416" y="3152"/>
                    <a:ext cx="155"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8" name="Line 69"/>
                  <p:cNvSpPr>
                    <a:spLocks noChangeShapeType="1"/>
                  </p:cNvSpPr>
                  <p:nvPr/>
                </p:nvSpPr>
                <p:spPr bwMode="auto">
                  <a:xfrm flipH="1">
                    <a:off x="2416" y="3170"/>
                    <a:ext cx="155"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69" name="Line 70"/>
                  <p:cNvSpPr>
                    <a:spLocks noChangeShapeType="1"/>
                  </p:cNvSpPr>
                  <p:nvPr/>
                </p:nvSpPr>
                <p:spPr bwMode="auto">
                  <a:xfrm flipH="1">
                    <a:off x="2402" y="3152"/>
                    <a:ext cx="14"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0" name="Line 71"/>
                  <p:cNvSpPr>
                    <a:spLocks noChangeShapeType="1"/>
                  </p:cNvSpPr>
                  <p:nvPr/>
                </p:nvSpPr>
                <p:spPr bwMode="auto">
                  <a:xfrm flipH="1">
                    <a:off x="2402" y="3170"/>
                    <a:ext cx="14"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1" name="Line 72"/>
                  <p:cNvSpPr>
                    <a:spLocks noChangeShapeType="1"/>
                  </p:cNvSpPr>
                  <p:nvPr/>
                </p:nvSpPr>
                <p:spPr bwMode="auto">
                  <a:xfrm flipH="1" flipV="1">
                    <a:off x="2264" y="3079"/>
                    <a:ext cx="142" cy="7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2" name="Line 73"/>
                  <p:cNvSpPr>
                    <a:spLocks noChangeShapeType="1"/>
                  </p:cNvSpPr>
                  <p:nvPr/>
                </p:nvSpPr>
                <p:spPr bwMode="auto">
                  <a:xfrm flipH="1" flipV="1">
                    <a:off x="2256" y="3095"/>
                    <a:ext cx="141" cy="7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3" name="Line 74"/>
                  <p:cNvSpPr>
                    <a:spLocks noChangeShapeType="1"/>
                  </p:cNvSpPr>
                  <p:nvPr/>
                </p:nvSpPr>
                <p:spPr bwMode="auto">
                  <a:xfrm flipH="1" flipV="1">
                    <a:off x="2107" y="2998"/>
                    <a:ext cx="157" cy="8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4" name="Line 75"/>
                  <p:cNvSpPr>
                    <a:spLocks noChangeShapeType="1"/>
                  </p:cNvSpPr>
                  <p:nvPr/>
                </p:nvSpPr>
                <p:spPr bwMode="auto">
                  <a:xfrm flipH="1" flipV="1">
                    <a:off x="2099" y="3014"/>
                    <a:ext cx="157" cy="8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5" name="Line 76"/>
                  <p:cNvSpPr>
                    <a:spLocks noChangeShapeType="1"/>
                  </p:cNvSpPr>
                  <p:nvPr/>
                </p:nvSpPr>
                <p:spPr bwMode="auto">
                  <a:xfrm flipH="1" flipV="1">
                    <a:off x="1950" y="2918"/>
                    <a:ext cx="157"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6" name="Line 77"/>
                  <p:cNvSpPr>
                    <a:spLocks noChangeShapeType="1"/>
                  </p:cNvSpPr>
                  <p:nvPr/>
                </p:nvSpPr>
                <p:spPr bwMode="auto">
                  <a:xfrm flipH="1" flipV="1">
                    <a:off x="1942" y="2934"/>
                    <a:ext cx="157"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7" name="Line 78"/>
                  <p:cNvSpPr>
                    <a:spLocks noChangeShapeType="1"/>
                  </p:cNvSpPr>
                  <p:nvPr/>
                </p:nvSpPr>
                <p:spPr bwMode="auto">
                  <a:xfrm flipH="1" flipV="1">
                    <a:off x="1802" y="2840"/>
                    <a:ext cx="148"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8" name="Line 79"/>
                  <p:cNvSpPr>
                    <a:spLocks noChangeShapeType="1"/>
                  </p:cNvSpPr>
                  <p:nvPr/>
                </p:nvSpPr>
                <p:spPr bwMode="auto">
                  <a:xfrm flipH="1" flipV="1">
                    <a:off x="1794" y="2857"/>
                    <a:ext cx="148" cy="7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79" name="Line 80"/>
                  <p:cNvSpPr>
                    <a:spLocks noChangeShapeType="1"/>
                  </p:cNvSpPr>
                  <p:nvPr/>
                </p:nvSpPr>
                <p:spPr bwMode="auto">
                  <a:xfrm flipH="1" flipV="1">
                    <a:off x="1794" y="2837"/>
                    <a:ext cx="7" cy="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0" name="Line 81"/>
                  <p:cNvSpPr>
                    <a:spLocks noChangeShapeType="1"/>
                  </p:cNvSpPr>
                  <p:nvPr/>
                </p:nvSpPr>
                <p:spPr bwMode="auto">
                  <a:xfrm flipH="1" flipV="1">
                    <a:off x="1787" y="2853"/>
                    <a:ext cx="8" cy="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1" name="Line 82"/>
                  <p:cNvSpPr>
                    <a:spLocks noChangeShapeType="1"/>
                  </p:cNvSpPr>
                  <p:nvPr/>
                </p:nvSpPr>
                <p:spPr bwMode="auto">
                  <a:xfrm flipH="1" flipV="1">
                    <a:off x="1638" y="2772"/>
                    <a:ext cx="156" cy="6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2" name="Line 83"/>
                  <p:cNvSpPr>
                    <a:spLocks noChangeShapeType="1"/>
                  </p:cNvSpPr>
                  <p:nvPr/>
                </p:nvSpPr>
                <p:spPr bwMode="auto">
                  <a:xfrm flipH="1" flipV="1">
                    <a:off x="1632" y="2790"/>
                    <a:ext cx="155" cy="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3" name="Line 84"/>
                  <p:cNvSpPr>
                    <a:spLocks noChangeShapeType="1"/>
                  </p:cNvSpPr>
                  <p:nvPr/>
                </p:nvSpPr>
                <p:spPr bwMode="auto">
                  <a:xfrm flipH="1" flipV="1">
                    <a:off x="1482" y="2709"/>
                    <a:ext cx="156" cy="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4" name="Line 85"/>
                  <p:cNvSpPr>
                    <a:spLocks noChangeShapeType="1"/>
                  </p:cNvSpPr>
                  <p:nvPr/>
                </p:nvSpPr>
                <p:spPr bwMode="auto">
                  <a:xfrm flipH="1" flipV="1">
                    <a:off x="1475" y="2725"/>
                    <a:ext cx="157" cy="6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5" name="Line 86"/>
                  <p:cNvSpPr>
                    <a:spLocks noChangeShapeType="1"/>
                  </p:cNvSpPr>
                  <p:nvPr/>
                </p:nvSpPr>
                <p:spPr bwMode="auto">
                  <a:xfrm flipH="1" flipV="1">
                    <a:off x="1325" y="2645"/>
                    <a:ext cx="157" cy="6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6" name="Line 87"/>
                  <p:cNvSpPr>
                    <a:spLocks noChangeShapeType="1"/>
                  </p:cNvSpPr>
                  <p:nvPr/>
                </p:nvSpPr>
                <p:spPr bwMode="auto">
                  <a:xfrm flipH="1" flipV="1">
                    <a:off x="1318" y="2661"/>
                    <a:ext cx="157" cy="6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7" name="Line 88"/>
                  <p:cNvSpPr>
                    <a:spLocks noChangeShapeType="1"/>
                  </p:cNvSpPr>
                  <p:nvPr/>
                </p:nvSpPr>
                <p:spPr bwMode="auto">
                  <a:xfrm flipH="1" flipV="1">
                    <a:off x="1308" y="2638"/>
                    <a:ext cx="17" cy="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8" name="Line 89"/>
                  <p:cNvSpPr>
                    <a:spLocks noChangeShapeType="1"/>
                  </p:cNvSpPr>
                  <p:nvPr/>
                </p:nvSpPr>
                <p:spPr bwMode="auto">
                  <a:xfrm flipH="1" flipV="1">
                    <a:off x="1301" y="2654"/>
                    <a:ext cx="17" cy="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89" name="Line 90"/>
                  <p:cNvSpPr>
                    <a:spLocks noChangeShapeType="1"/>
                  </p:cNvSpPr>
                  <p:nvPr/>
                </p:nvSpPr>
                <p:spPr bwMode="auto">
                  <a:xfrm flipH="1" flipV="1">
                    <a:off x="1172" y="2490"/>
                    <a:ext cx="139" cy="1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0" name="Line 91"/>
                  <p:cNvSpPr>
                    <a:spLocks noChangeShapeType="1"/>
                  </p:cNvSpPr>
                  <p:nvPr/>
                </p:nvSpPr>
                <p:spPr bwMode="auto">
                  <a:xfrm flipH="1" flipV="1">
                    <a:off x="1160" y="2503"/>
                    <a:ext cx="139" cy="14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1" name="Line 92"/>
                  <p:cNvSpPr>
                    <a:spLocks noChangeShapeType="1"/>
                  </p:cNvSpPr>
                  <p:nvPr/>
                </p:nvSpPr>
                <p:spPr bwMode="auto">
                  <a:xfrm flipH="1" flipV="1">
                    <a:off x="1017" y="2322"/>
                    <a:ext cx="155" cy="16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2" name="Line 93"/>
                  <p:cNvSpPr>
                    <a:spLocks noChangeShapeType="1"/>
                  </p:cNvSpPr>
                  <p:nvPr/>
                </p:nvSpPr>
                <p:spPr bwMode="auto">
                  <a:xfrm flipH="1" flipV="1">
                    <a:off x="1003" y="2335"/>
                    <a:ext cx="157" cy="16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3" name="Line 94"/>
                  <p:cNvSpPr>
                    <a:spLocks noChangeShapeType="1"/>
                  </p:cNvSpPr>
                  <p:nvPr/>
                </p:nvSpPr>
                <p:spPr bwMode="auto">
                  <a:xfrm flipH="1" flipV="1">
                    <a:off x="919" y="2218"/>
                    <a:ext cx="98" cy="10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4" name="Line 95"/>
                  <p:cNvSpPr>
                    <a:spLocks noChangeShapeType="1"/>
                  </p:cNvSpPr>
                  <p:nvPr/>
                </p:nvSpPr>
                <p:spPr bwMode="auto">
                  <a:xfrm flipH="1" flipV="1">
                    <a:off x="906" y="2230"/>
                    <a:ext cx="97" cy="10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5" name="Line 96"/>
                  <p:cNvSpPr>
                    <a:spLocks noChangeShapeType="1"/>
                  </p:cNvSpPr>
                  <p:nvPr/>
                </p:nvSpPr>
                <p:spPr bwMode="auto">
                  <a:xfrm flipH="1" flipV="1">
                    <a:off x="858" y="2186"/>
                    <a:ext cx="59" cy="3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6" name="Line 97"/>
                  <p:cNvSpPr>
                    <a:spLocks noChangeShapeType="1"/>
                  </p:cNvSpPr>
                  <p:nvPr/>
                </p:nvSpPr>
                <p:spPr bwMode="auto">
                  <a:xfrm flipH="1" flipV="1">
                    <a:off x="850" y="2202"/>
                    <a:ext cx="59" cy="3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7" name="Line 98"/>
                  <p:cNvSpPr>
                    <a:spLocks noChangeShapeType="1"/>
                  </p:cNvSpPr>
                  <p:nvPr/>
                </p:nvSpPr>
                <p:spPr bwMode="auto">
                  <a:xfrm flipH="1" flipV="1">
                    <a:off x="701" y="2109"/>
                    <a:ext cx="157" cy="7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8" name="Line 99"/>
                  <p:cNvSpPr>
                    <a:spLocks noChangeShapeType="1"/>
                  </p:cNvSpPr>
                  <p:nvPr/>
                </p:nvSpPr>
                <p:spPr bwMode="auto">
                  <a:xfrm flipH="1" flipV="1">
                    <a:off x="693" y="2125"/>
                    <a:ext cx="157" cy="7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99" name="Line 100"/>
                  <p:cNvSpPr>
                    <a:spLocks noChangeShapeType="1"/>
                  </p:cNvSpPr>
                  <p:nvPr/>
                </p:nvSpPr>
                <p:spPr bwMode="auto">
                  <a:xfrm flipH="1" flipV="1">
                    <a:off x="605" y="2059"/>
                    <a:ext cx="96" cy="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0" name="Line 101"/>
                  <p:cNvSpPr>
                    <a:spLocks noChangeShapeType="1"/>
                  </p:cNvSpPr>
                  <p:nvPr/>
                </p:nvSpPr>
                <p:spPr bwMode="auto">
                  <a:xfrm flipH="1" flipV="1">
                    <a:off x="597" y="2075"/>
                    <a:ext cx="96" cy="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1" name="Line 102"/>
                  <p:cNvSpPr>
                    <a:spLocks noChangeShapeType="1"/>
                  </p:cNvSpPr>
                  <p:nvPr/>
                </p:nvSpPr>
                <p:spPr bwMode="auto">
                  <a:xfrm flipH="1">
                    <a:off x="541" y="2059"/>
                    <a:ext cx="59"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2" name="Line 103"/>
                  <p:cNvSpPr>
                    <a:spLocks noChangeShapeType="1"/>
                  </p:cNvSpPr>
                  <p:nvPr/>
                </p:nvSpPr>
                <p:spPr bwMode="auto">
                  <a:xfrm flipH="1">
                    <a:off x="541" y="2076"/>
                    <a:ext cx="59"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3" name="Line 104"/>
                  <p:cNvSpPr>
                    <a:spLocks noChangeShapeType="1"/>
                  </p:cNvSpPr>
                  <p:nvPr/>
                </p:nvSpPr>
                <p:spPr bwMode="auto">
                  <a:xfrm flipH="1">
                    <a:off x="385" y="2059"/>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4" name="Line 105"/>
                  <p:cNvSpPr>
                    <a:spLocks noChangeShapeType="1"/>
                  </p:cNvSpPr>
                  <p:nvPr/>
                </p:nvSpPr>
                <p:spPr bwMode="auto">
                  <a:xfrm flipH="1">
                    <a:off x="385" y="2076"/>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5" name="Line 106"/>
                  <p:cNvSpPr>
                    <a:spLocks noChangeShapeType="1"/>
                  </p:cNvSpPr>
                  <p:nvPr/>
                </p:nvSpPr>
                <p:spPr bwMode="auto">
                  <a:xfrm flipV="1">
                    <a:off x="385" y="1559"/>
                    <a:ext cx="1" cy="50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6" name="Line 107"/>
                  <p:cNvSpPr>
                    <a:spLocks noChangeShapeType="1"/>
                  </p:cNvSpPr>
                  <p:nvPr/>
                </p:nvSpPr>
                <p:spPr bwMode="auto">
                  <a:xfrm flipV="1">
                    <a:off x="541" y="1559"/>
                    <a:ext cx="1" cy="50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7" name="Line 108"/>
                  <p:cNvSpPr>
                    <a:spLocks noChangeShapeType="1"/>
                  </p:cNvSpPr>
                  <p:nvPr/>
                </p:nvSpPr>
                <p:spPr bwMode="auto">
                  <a:xfrm flipV="1">
                    <a:off x="698" y="1559"/>
                    <a:ext cx="1" cy="55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8" name="Line 109"/>
                  <p:cNvSpPr>
                    <a:spLocks noChangeShapeType="1"/>
                  </p:cNvSpPr>
                  <p:nvPr/>
                </p:nvSpPr>
                <p:spPr bwMode="auto">
                  <a:xfrm flipV="1">
                    <a:off x="853" y="1559"/>
                    <a:ext cx="1" cy="63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09" name="Line 110"/>
                  <p:cNvSpPr>
                    <a:spLocks noChangeShapeType="1"/>
                  </p:cNvSpPr>
                  <p:nvPr/>
                </p:nvSpPr>
                <p:spPr bwMode="auto">
                  <a:xfrm flipV="1">
                    <a:off x="1010" y="1559"/>
                    <a:ext cx="1" cy="77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0" name="Line 111"/>
                  <p:cNvSpPr>
                    <a:spLocks noChangeShapeType="1"/>
                  </p:cNvSpPr>
                  <p:nvPr/>
                </p:nvSpPr>
                <p:spPr bwMode="auto">
                  <a:xfrm flipV="1">
                    <a:off x="1166" y="1716"/>
                    <a:ext cx="1" cy="7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1" name="Line 112"/>
                  <p:cNvSpPr>
                    <a:spLocks noChangeShapeType="1"/>
                  </p:cNvSpPr>
                  <p:nvPr/>
                </p:nvSpPr>
                <p:spPr bwMode="auto">
                  <a:xfrm flipV="1">
                    <a:off x="1322" y="1716"/>
                    <a:ext cx="1" cy="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2" name="Line 113"/>
                  <p:cNvSpPr>
                    <a:spLocks noChangeShapeType="1"/>
                  </p:cNvSpPr>
                  <p:nvPr/>
                </p:nvSpPr>
                <p:spPr bwMode="auto">
                  <a:xfrm flipV="1">
                    <a:off x="1478" y="1716"/>
                    <a:ext cx="1" cy="100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3" name="Line 114"/>
                  <p:cNvSpPr>
                    <a:spLocks noChangeShapeType="1"/>
                  </p:cNvSpPr>
                  <p:nvPr/>
                </p:nvSpPr>
                <p:spPr bwMode="auto">
                  <a:xfrm flipV="1">
                    <a:off x="1634" y="1716"/>
                    <a:ext cx="1" cy="106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4" name="Line 115"/>
                  <p:cNvSpPr>
                    <a:spLocks noChangeShapeType="1"/>
                  </p:cNvSpPr>
                  <p:nvPr/>
                </p:nvSpPr>
                <p:spPr bwMode="auto">
                  <a:xfrm flipV="1">
                    <a:off x="1790" y="1716"/>
                    <a:ext cx="1" cy="112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5" name="Line 116"/>
                  <p:cNvSpPr>
                    <a:spLocks noChangeShapeType="1"/>
                  </p:cNvSpPr>
                  <p:nvPr/>
                </p:nvSpPr>
                <p:spPr bwMode="auto">
                  <a:xfrm flipV="1">
                    <a:off x="1947" y="1716"/>
                    <a:ext cx="1" cy="121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6" name="Line 117"/>
                  <p:cNvSpPr>
                    <a:spLocks noChangeShapeType="1"/>
                  </p:cNvSpPr>
                  <p:nvPr/>
                </p:nvSpPr>
                <p:spPr bwMode="auto">
                  <a:xfrm flipV="1">
                    <a:off x="2102" y="1716"/>
                    <a:ext cx="1" cy="129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7" name="Line 118"/>
                  <p:cNvSpPr>
                    <a:spLocks noChangeShapeType="1"/>
                  </p:cNvSpPr>
                  <p:nvPr/>
                </p:nvSpPr>
                <p:spPr bwMode="auto">
                  <a:xfrm flipV="1">
                    <a:off x="2259" y="1716"/>
                    <a:ext cx="1" cy="137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18" name="Freeform 119"/>
                  <p:cNvSpPr>
                    <a:spLocks/>
                  </p:cNvSpPr>
                  <p:nvPr/>
                </p:nvSpPr>
                <p:spPr bwMode="auto">
                  <a:xfrm>
                    <a:off x="2416" y="1716"/>
                    <a:ext cx="1" cy="1445"/>
                  </a:xfrm>
                  <a:custGeom>
                    <a:avLst/>
                    <a:gdLst>
                      <a:gd name="T0" fmla="*/ 0 w 1"/>
                      <a:gd name="T1" fmla="*/ 1445 h 1445"/>
                      <a:gd name="T2" fmla="*/ 0 w 1"/>
                      <a:gd name="T3" fmla="*/ 651 h 1445"/>
                      <a:gd name="T4" fmla="*/ 0 w 1"/>
                      <a:gd name="T5" fmla="*/ 0 h 1445"/>
                      <a:gd name="T6" fmla="*/ 0 60000 65536"/>
                      <a:gd name="T7" fmla="*/ 0 60000 65536"/>
                      <a:gd name="T8" fmla="*/ 0 60000 65536"/>
                      <a:gd name="T9" fmla="*/ 0 w 1"/>
                      <a:gd name="T10" fmla="*/ 0 h 1445"/>
                      <a:gd name="T11" fmla="*/ 1 w 1"/>
                      <a:gd name="T12" fmla="*/ 1445 h 1445"/>
                    </a:gdLst>
                    <a:ahLst/>
                    <a:cxnLst>
                      <a:cxn ang="T6">
                        <a:pos x="T0" y="T1"/>
                      </a:cxn>
                      <a:cxn ang="T7">
                        <a:pos x="T2" y="T3"/>
                      </a:cxn>
                      <a:cxn ang="T8">
                        <a:pos x="T4" y="T5"/>
                      </a:cxn>
                    </a:cxnLst>
                    <a:rect l="T9" t="T10" r="T11" b="T12"/>
                    <a:pathLst>
                      <a:path w="1" h="1445">
                        <a:moveTo>
                          <a:pt x="0" y="1445"/>
                        </a:moveTo>
                        <a:lnTo>
                          <a:pt x="0" y="651"/>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19" name="Freeform 120"/>
                  <p:cNvSpPr>
                    <a:spLocks/>
                  </p:cNvSpPr>
                  <p:nvPr/>
                </p:nvSpPr>
                <p:spPr bwMode="auto">
                  <a:xfrm>
                    <a:off x="2571" y="1716"/>
                    <a:ext cx="1" cy="1445"/>
                  </a:xfrm>
                  <a:custGeom>
                    <a:avLst/>
                    <a:gdLst>
                      <a:gd name="T0" fmla="*/ 0 w 1"/>
                      <a:gd name="T1" fmla="*/ 1445 h 1445"/>
                      <a:gd name="T2" fmla="*/ 0 w 1"/>
                      <a:gd name="T3" fmla="*/ 720 h 1445"/>
                      <a:gd name="T4" fmla="*/ 0 w 1"/>
                      <a:gd name="T5" fmla="*/ 0 h 1445"/>
                      <a:gd name="T6" fmla="*/ 0 60000 65536"/>
                      <a:gd name="T7" fmla="*/ 0 60000 65536"/>
                      <a:gd name="T8" fmla="*/ 0 60000 65536"/>
                      <a:gd name="T9" fmla="*/ 0 w 1"/>
                      <a:gd name="T10" fmla="*/ 0 h 1445"/>
                      <a:gd name="T11" fmla="*/ 1 w 1"/>
                      <a:gd name="T12" fmla="*/ 1445 h 1445"/>
                    </a:gdLst>
                    <a:ahLst/>
                    <a:cxnLst>
                      <a:cxn ang="T6">
                        <a:pos x="T0" y="T1"/>
                      </a:cxn>
                      <a:cxn ang="T7">
                        <a:pos x="T2" y="T3"/>
                      </a:cxn>
                      <a:cxn ang="T8">
                        <a:pos x="T4" y="T5"/>
                      </a:cxn>
                    </a:cxnLst>
                    <a:rect l="T9" t="T10" r="T11" b="T12"/>
                    <a:pathLst>
                      <a:path w="1" h="1445">
                        <a:moveTo>
                          <a:pt x="0" y="1445"/>
                        </a:moveTo>
                        <a:lnTo>
                          <a:pt x="0" y="720"/>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20" name="Line 121"/>
                  <p:cNvSpPr>
                    <a:spLocks noChangeShapeType="1"/>
                  </p:cNvSpPr>
                  <p:nvPr/>
                </p:nvSpPr>
                <p:spPr bwMode="auto">
                  <a:xfrm flipV="1">
                    <a:off x="2728" y="1716"/>
                    <a:ext cx="1" cy="144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1" name="Freeform 122"/>
                  <p:cNvSpPr>
                    <a:spLocks/>
                  </p:cNvSpPr>
                  <p:nvPr/>
                </p:nvSpPr>
                <p:spPr bwMode="auto">
                  <a:xfrm>
                    <a:off x="2884" y="1716"/>
                    <a:ext cx="1" cy="1445"/>
                  </a:xfrm>
                  <a:custGeom>
                    <a:avLst/>
                    <a:gdLst>
                      <a:gd name="T0" fmla="*/ 0 w 1"/>
                      <a:gd name="T1" fmla="*/ 1445 h 1445"/>
                      <a:gd name="T2" fmla="*/ 0 w 1"/>
                      <a:gd name="T3" fmla="*/ 1218 h 1445"/>
                      <a:gd name="T4" fmla="*/ 0 w 1"/>
                      <a:gd name="T5" fmla="*/ 0 h 1445"/>
                      <a:gd name="T6" fmla="*/ 0 60000 65536"/>
                      <a:gd name="T7" fmla="*/ 0 60000 65536"/>
                      <a:gd name="T8" fmla="*/ 0 60000 65536"/>
                      <a:gd name="T9" fmla="*/ 0 w 1"/>
                      <a:gd name="T10" fmla="*/ 0 h 1445"/>
                      <a:gd name="T11" fmla="*/ 1 w 1"/>
                      <a:gd name="T12" fmla="*/ 1445 h 1445"/>
                    </a:gdLst>
                    <a:ahLst/>
                    <a:cxnLst>
                      <a:cxn ang="T6">
                        <a:pos x="T0" y="T1"/>
                      </a:cxn>
                      <a:cxn ang="T7">
                        <a:pos x="T2" y="T3"/>
                      </a:cxn>
                      <a:cxn ang="T8">
                        <a:pos x="T4" y="T5"/>
                      </a:cxn>
                    </a:cxnLst>
                    <a:rect l="T9" t="T10" r="T11" b="T12"/>
                    <a:pathLst>
                      <a:path w="1" h="1445">
                        <a:moveTo>
                          <a:pt x="0" y="1445"/>
                        </a:moveTo>
                        <a:lnTo>
                          <a:pt x="0" y="1218"/>
                        </a:lnTo>
                        <a:lnTo>
                          <a:pt x="0" y="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22" name="Line 123"/>
                  <p:cNvSpPr>
                    <a:spLocks noChangeShapeType="1"/>
                  </p:cNvSpPr>
                  <p:nvPr/>
                </p:nvSpPr>
                <p:spPr bwMode="auto">
                  <a:xfrm flipH="1">
                    <a:off x="2956" y="3458"/>
                    <a:ext cx="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3" name="Line 124"/>
                  <p:cNvSpPr>
                    <a:spLocks noChangeShapeType="1"/>
                  </p:cNvSpPr>
                  <p:nvPr/>
                </p:nvSpPr>
                <p:spPr bwMode="auto">
                  <a:xfrm flipH="1">
                    <a:off x="2956" y="3477"/>
                    <a:ext cx="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4" name="Line 125"/>
                  <p:cNvSpPr>
                    <a:spLocks noChangeShapeType="1"/>
                  </p:cNvSpPr>
                  <p:nvPr/>
                </p:nvSpPr>
                <p:spPr bwMode="auto">
                  <a:xfrm flipH="1">
                    <a:off x="2885" y="3458"/>
                    <a:ext cx="71"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5" name="Line 126"/>
                  <p:cNvSpPr>
                    <a:spLocks noChangeShapeType="1"/>
                  </p:cNvSpPr>
                  <p:nvPr/>
                </p:nvSpPr>
                <p:spPr bwMode="auto">
                  <a:xfrm flipH="1">
                    <a:off x="2885" y="3477"/>
                    <a:ext cx="71"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6" name="Line 127"/>
                  <p:cNvSpPr>
                    <a:spLocks noChangeShapeType="1"/>
                  </p:cNvSpPr>
                  <p:nvPr/>
                </p:nvSpPr>
                <p:spPr bwMode="auto">
                  <a:xfrm flipH="1">
                    <a:off x="2732" y="3458"/>
                    <a:ext cx="153"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7" name="Line 128"/>
                  <p:cNvSpPr>
                    <a:spLocks noChangeShapeType="1"/>
                  </p:cNvSpPr>
                  <p:nvPr/>
                </p:nvSpPr>
                <p:spPr bwMode="auto">
                  <a:xfrm flipH="1">
                    <a:off x="2732" y="3477"/>
                    <a:ext cx="153"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8" name="Line 129"/>
                  <p:cNvSpPr>
                    <a:spLocks noChangeShapeType="1"/>
                  </p:cNvSpPr>
                  <p:nvPr/>
                </p:nvSpPr>
                <p:spPr bwMode="auto">
                  <a:xfrm flipH="1">
                    <a:off x="2612" y="3458"/>
                    <a:ext cx="120"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29" name="Line 130"/>
                  <p:cNvSpPr>
                    <a:spLocks noChangeShapeType="1"/>
                  </p:cNvSpPr>
                  <p:nvPr/>
                </p:nvSpPr>
                <p:spPr bwMode="auto">
                  <a:xfrm flipH="1">
                    <a:off x="2612" y="3477"/>
                    <a:ext cx="120"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0" name="Line 131"/>
                  <p:cNvSpPr>
                    <a:spLocks noChangeShapeType="1"/>
                  </p:cNvSpPr>
                  <p:nvPr/>
                </p:nvSpPr>
                <p:spPr bwMode="auto">
                  <a:xfrm flipH="1" flipV="1">
                    <a:off x="2584" y="3443"/>
                    <a:ext cx="33" cy="1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1" name="Line 132"/>
                  <p:cNvSpPr>
                    <a:spLocks noChangeShapeType="1"/>
                  </p:cNvSpPr>
                  <p:nvPr/>
                </p:nvSpPr>
                <p:spPr bwMode="auto">
                  <a:xfrm flipH="1" flipV="1">
                    <a:off x="2576" y="3458"/>
                    <a:ext cx="33" cy="1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2" name="Line 133"/>
                  <p:cNvSpPr>
                    <a:spLocks noChangeShapeType="1"/>
                  </p:cNvSpPr>
                  <p:nvPr/>
                </p:nvSpPr>
                <p:spPr bwMode="auto">
                  <a:xfrm flipH="1" flipV="1">
                    <a:off x="2432" y="3364"/>
                    <a:ext cx="152" cy="7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3" name="Line 134"/>
                  <p:cNvSpPr>
                    <a:spLocks noChangeShapeType="1"/>
                  </p:cNvSpPr>
                  <p:nvPr/>
                </p:nvSpPr>
                <p:spPr bwMode="auto">
                  <a:xfrm flipH="1" flipV="1">
                    <a:off x="2424" y="3380"/>
                    <a:ext cx="152"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4" name="Line 135"/>
                  <p:cNvSpPr>
                    <a:spLocks noChangeShapeType="1"/>
                  </p:cNvSpPr>
                  <p:nvPr/>
                </p:nvSpPr>
                <p:spPr bwMode="auto">
                  <a:xfrm flipH="1" flipV="1">
                    <a:off x="2279" y="3284"/>
                    <a:ext cx="153"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5" name="Line 136"/>
                  <p:cNvSpPr>
                    <a:spLocks noChangeShapeType="1"/>
                  </p:cNvSpPr>
                  <p:nvPr/>
                </p:nvSpPr>
                <p:spPr bwMode="auto">
                  <a:xfrm flipH="1" flipV="1">
                    <a:off x="2271" y="3300"/>
                    <a:ext cx="153"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6" name="Line 137"/>
                  <p:cNvSpPr>
                    <a:spLocks noChangeShapeType="1"/>
                  </p:cNvSpPr>
                  <p:nvPr/>
                </p:nvSpPr>
                <p:spPr bwMode="auto">
                  <a:xfrm flipH="1" flipV="1">
                    <a:off x="2125" y="3206"/>
                    <a:ext cx="154"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7" name="Line 138"/>
                  <p:cNvSpPr>
                    <a:spLocks noChangeShapeType="1"/>
                  </p:cNvSpPr>
                  <p:nvPr/>
                </p:nvSpPr>
                <p:spPr bwMode="auto">
                  <a:xfrm flipH="1" flipV="1">
                    <a:off x="2117" y="3222"/>
                    <a:ext cx="154"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8" name="Line 139"/>
                  <p:cNvSpPr>
                    <a:spLocks noChangeShapeType="1"/>
                  </p:cNvSpPr>
                  <p:nvPr/>
                </p:nvSpPr>
                <p:spPr bwMode="auto">
                  <a:xfrm flipH="1" flipV="1">
                    <a:off x="1974" y="3126"/>
                    <a:ext cx="151"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39" name="Line 140"/>
                  <p:cNvSpPr>
                    <a:spLocks noChangeShapeType="1"/>
                  </p:cNvSpPr>
                  <p:nvPr/>
                </p:nvSpPr>
                <p:spPr bwMode="auto">
                  <a:xfrm flipH="1" flipV="1">
                    <a:off x="1965" y="3142"/>
                    <a:ext cx="152"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0" name="Line 141"/>
                  <p:cNvSpPr>
                    <a:spLocks noChangeShapeType="1"/>
                  </p:cNvSpPr>
                  <p:nvPr/>
                </p:nvSpPr>
                <p:spPr bwMode="auto">
                  <a:xfrm flipH="1" flipV="1">
                    <a:off x="1820" y="3048"/>
                    <a:ext cx="154"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1" name="Line 142"/>
                  <p:cNvSpPr>
                    <a:spLocks noChangeShapeType="1"/>
                  </p:cNvSpPr>
                  <p:nvPr/>
                </p:nvSpPr>
                <p:spPr bwMode="auto">
                  <a:xfrm flipH="1" flipV="1">
                    <a:off x="1812" y="3064"/>
                    <a:ext cx="153"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2" name="Line 143"/>
                  <p:cNvSpPr>
                    <a:spLocks noChangeShapeType="1"/>
                  </p:cNvSpPr>
                  <p:nvPr/>
                </p:nvSpPr>
                <p:spPr bwMode="auto">
                  <a:xfrm flipH="1" flipV="1">
                    <a:off x="1667" y="2968"/>
                    <a:ext cx="153" cy="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3" name="Line 144"/>
                  <p:cNvSpPr>
                    <a:spLocks noChangeShapeType="1"/>
                  </p:cNvSpPr>
                  <p:nvPr/>
                </p:nvSpPr>
                <p:spPr bwMode="auto">
                  <a:xfrm flipH="1" flipV="1">
                    <a:off x="1659" y="2985"/>
                    <a:ext cx="153" cy="7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4" name="Line 145"/>
                  <p:cNvSpPr>
                    <a:spLocks noChangeShapeType="1"/>
                  </p:cNvSpPr>
                  <p:nvPr/>
                </p:nvSpPr>
                <p:spPr bwMode="auto">
                  <a:xfrm flipH="1" flipV="1">
                    <a:off x="1515" y="2890"/>
                    <a:ext cx="152" cy="7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5" name="Line 146"/>
                  <p:cNvSpPr>
                    <a:spLocks noChangeShapeType="1"/>
                  </p:cNvSpPr>
                  <p:nvPr/>
                </p:nvSpPr>
                <p:spPr bwMode="auto">
                  <a:xfrm flipH="1" flipV="1">
                    <a:off x="1507" y="2906"/>
                    <a:ext cx="152" cy="7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6" name="Line 147"/>
                  <p:cNvSpPr>
                    <a:spLocks noChangeShapeType="1"/>
                  </p:cNvSpPr>
                  <p:nvPr/>
                </p:nvSpPr>
                <p:spPr bwMode="auto">
                  <a:xfrm flipH="1" flipV="1">
                    <a:off x="1492" y="2877"/>
                    <a:ext cx="23" cy="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7" name="Line 148"/>
                  <p:cNvSpPr>
                    <a:spLocks noChangeShapeType="1"/>
                  </p:cNvSpPr>
                  <p:nvPr/>
                </p:nvSpPr>
                <p:spPr bwMode="auto">
                  <a:xfrm flipH="1" flipV="1">
                    <a:off x="1484" y="2893"/>
                    <a:ext cx="23" cy="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8" name="Line 149"/>
                  <p:cNvSpPr>
                    <a:spLocks noChangeShapeType="1"/>
                  </p:cNvSpPr>
                  <p:nvPr/>
                </p:nvSpPr>
                <p:spPr bwMode="auto">
                  <a:xfrm flipH="1" flipV="1">
                    <a:off x="1484" y="2874"/>
                    <a:ext cx="8" cy="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49" name="Line 150"/>
                  <p:cNvSpPr>
                    <a:spLocks noChangeShapeType="1"/>
                  </p:cNvSpPr>
                  <p:nvPr/>
                </p:nvSpPr>
                <p:spPr bwMode="auto">
                  <a:xfrm flipH="1" flipV="1">
                    <a:off x="1476" y="2890"/>
                    <a:ext cx="8" cy="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0" name="Line 151"/>
                  <p:cNvSpPr>
                    <a:spLocks noChangeShapeType="1"/>
                  </p:cNvSpPr>
                  <p:nvPr/>
                </p:nvSpPr>
                <p:spPr bwMode="auto">
                  <a:xfrm flipH="1" flipV="1">
                    <a:off x="1359" y="2861"/>
                    <a:ext cx="123" cy="1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1" name="Line 152"/>
                  <p:cNvSpPr>
                    <a:spLocks noChangeShapeType="1"/>
                  </p:cNvSpPr>
                  <p:nvPr/>
                </p:nvSpPr>
                <p:spPr bwMode="auto">
                  <a:xfrm flipH="1" flipV="1">
                    <a:off x="1358" y="2878"/>
                    <a:ext cx="122" cy="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2" name="Line 153"/>
                  <p:cNvSpPr>
                    <a:spLocks noChangeShapeType="1"/>
                  </p:cNvSpPr>
                  <p:nvPr/>
                </p:nvSpPr>
                <p:spPr bwMode="auto">
                  <a:xfrm flipH="1" flipV="1">
                    <a:off x="1207" y="2846"/>
                    <a:ext cx="152"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3" name="Line 154"/>
                  <p:cNvSpPr>
                    <a:spLocks noChangeShapeType="1"/>
                  </p:cNvSpPr>
                  <p:nvPr/>
                </p:nvSpPr>
                <p:spPr bwMode="auto">
                  <a:xfrm flipH="1" flipV="1">
                    <a:off x="1204" y="2864"/>
                    <a:ext cx="154" cy="1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4" name="Line 155"/>
                  <p:cNvSpPr>
                    <a:spLocks noChangeShapeType="1"/>
                  </p:cNvSpPr>
                  <p:nvPr/>
                </p:nvSpPr>
                <p:spPr bwMode="auto">
                  <a:xfrm flipH="1" flipV="1">
                    <a:off x="1054" y="2831"/>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5" name="Line 156"/>
                  <p:cNvSpPr>
                    <a:spLocks noChangeShapeType="1"/>
                  </p:cNvSpPr>
                  <p:nvPr/>
                </p:nvSpPr>
                <p:spPr bwMode="auto">
                  <a:xfrm flipH="1" flipV="1">
                    <a:off x="1052" y="2849"/>
                    <a:ext cx="152"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6" name="Line 157"/>
                  <p:cNvSpPr>
                    <a:spLocks noChangeShapeType="1"/>
                  </p:cNvSpPr>
                  <p:nvPr/>
                </p:nvSpPr>
                <p:spPr bwMode="auto">
                  <a:xfrm flipH="1" flipV="1">
                    <a:off x="900" y="2816"/>
                    <a:ext cx="154"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7" name="Line 158"/>
                  <p:cNvSpPr>
                    <a:spLocks noChangeShapeType="1"/>
                  </p:cNvSpPr>
                  <p:nvPr/>
                </p:nvSpPr>
                <p:spPr bwMode="auto">
                  <a:xfrm flipH="1" flipV="1">
                    <a:off x="899" y="2834"/>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8" name="Line 159"/>
                  <p:cNvSpPr>
                    <a:spLocks noChangeShapeType="1"/>
                  </p:cNvSpPr>
                  <p:nvPr/>
                </p:nvSpPr>
                <p:spPr bwMode="auto">
                  <a:xfrm flipH="1" flipV="1">
                    <a:off x="748" y="2801"/>
                    <a:ext cx="152"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59" name="Line 160"/>
                  <p:cNvSpPr>
                    <a:spLocks noChangeShapeType="1"/>
                  </p:cNvSpPr>
                  <p:nvPr/>
                </p:nvSpPr>
                <p:spPr bwMode="auto">
                  <a:xfrm flipH="1" flipV="1">
                    <a:off x="746" y="2819"/>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0" name="Line 161"/>
                  <p:cNvSpPr>
                    <a:spLocks noChangeShapeType="1"/>
                  </p:cNvSpPr>
                  <p:nvPr/>
                </p:nvSpPr>
                <p:spPr bwMode="auto">
                  <a:xfrm flipH="1" flipV="1">
                    <a:off x="595" y="2786"/>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1" name="Line 162"/>
                  <p:cNvSpPr>
                    <a:spLocks noChangeShapeType="1"/>
                  </p:cNvSpPr>
                  <p:nvPr/>
                </p:nvSpPr>
                <p:spPr bwMode="auto">
                  <a:xfrm flipH="1" flipV="1">
                    <a:off x="594" y="2804"/>
                    <a:ext cx="152"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2" name="Line 163"/>
                  <p:cNvSpPr>
                    <a:spLocks noChangeShapeType="1"/>
                  </p:cNvSpPr>
                  <p:nvPr/>
                </p:nvSpPr>
                <p:spPr bwMode="auto">
                  <a:xfrm flipH="1" flipV="1">
                    <a:off x="442" y="2771"/>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3" name="Line 164"/>
                  <p:cNvSpPr>
                    <a:spLocks noChangeShapeType="1"/>
                  </p:cNvSpPr>
                  <p:nvPr/>
                </p:nvSpPr>
                <p:spPr bwMode="auto">
                  <a:xfrm flipH="1" flipV="1">
                    <a:off x="441" y="2789"/>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4" name="Line 165"/>
                  <p:cNvSpPr>
                    <a:spLocks noChangeShapeType="1"/>
                  </p:cNvSpPr>
                  <p:nvPr/>
                </p:nvSpPr>
                <p:spPr bwMode="auto">
                  <a:xfrm flipH="1" flipV="1">
                    <a:off x="290" y="2756"/>
                    <a:ext cx="152"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5" name="Line 166"/>
                  <p:cNvSpPr>
                    <a:spLocks noChangeShapeType="1"/>
                  </p:cNvSpPr>
                  <p:nvPr/>
                </p:nvSpPr>
                <p:spPr bwMode="auto">
                  <a:xfrm flipH="1" flipV="1">
                    <a:off x="288" y="2774"/>
                    <a:ext cx="153" cy="1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6" name="Line 167"/>
                  <p:cNvSpPr>
                    <a:spLocks noChangeShapeType="1"/>
                  </p:cNvSpPr>
                  <p:nvPr/>
                </p:nvSpPr>
                <p:spPr bwMode="auto">
                  <a:xfrm>
                    <a:off x="289" y="2764"/>
                    <a:ext cx="1" cy="138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7" name="Line 168"/>
                  <p:cNvSpPr>
                    <a:spLocks noChangeShapeType="1"/>
                  </p:cNvSpPr>
                  <p:nvPr/>
                </p:nvSpPr>
                <p:spPr bwMode="auto">
                  <a:xfrm>
                    <a:off x="442" y="2781"/>
                    <a:ext cx="1" cy="137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8" name="Line 169"/>
                  <p:cNvSpPr>
                    <a:spLocks noChangeShapeType="1"/>
                  </p:cNvSpPr>
                  <p:nvPr/>
                </p:nvSpPr>
                <p:spPr bwMode="auto">
                  <a:xfrm>
                    <a:off x="594" y="2794"/>
                    <a:ext cx="1" cy="136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69" name="Line 170"/>
                  <p:cNvSpPr>
                    <a:spLocks noChangeShapeType="1"/>
                  </p:cNvSpPr>
                  <p:nvPr/>
                </p:nvSpPr>
                <p:spPr bwMode="auto">
                  <a:xfrm>
                    <a:off x="747" y="2811"/>
                    <a:ext cx="1" cy="134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70" name="Line 171"/>
                  <p:cNvSpPr>
                    <a:spLocks noChangeShapeType="1"/>
                  </p:cNvSpPr>
                  <p:nvPr/>
                </p:nvSpPr>
                <p:spPr bwMode="auto">
                  <a:xfrm>
                    <a:off x="900" y="2825"/>
                    <a:ext cx="1" cy="133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71" name="Freeform 172"/>
                  <p:cNvSpPr>
                    <a:spLocks/>
                  </p:cNvSpPr>
                  <p:nvPr/>
                </p:nvSpPr>
                <p:spPr bwMode="auto">
                  <a:xfrm>
                    <a:off x="1052" y="2840"/>
                    <a:ext cx="1" cy="1319"/>
                  </a:xfrm>
                  <a:custGeom>
                    <a:avLst/>
                    <a:gdLst>
                      <a:gd name="T0" fmla="*/ 0 w 1"/>
                      <a:gd name="T1" fmla="*/ 0 h 1319"/>
                      <a:gd name="T2" fmla="*/ 0 w 1"/>
                      <a:gd name="T3" fmla="*/ 255 h 1319"/>
                      <a:gd name="T4" fmla="*/ 0 w 1"/>
                      <a:gd name="T5" fmla="*/ 1319 h 1319"/>
                      <a:gd name="T6" fmla="*/ 0 60000 65536"/>
                      <a:gd name="T7" fmla="*/ 0 60000 65536"/>
                      <a:gd name="T8" fmla="*/ 0 60000 65536"/>
                      <a:gd name="T9" fmla="*/ 0 w 1"/>
                      <a:gd name="T10" fmla="*/ 0 h 1319"/>
                      <a:gd name="T11" fmla="*/ 1 w 1"/>
                      <a:gd name="T12" fmla="*/ 1319 h 1319"/>
                    </a:gdLst>
                    <a:ahLst/>
                    <a:cxnLst>
                      <a:cxn ang="T6">
                        <a:pos x="T0" y="T1"/>
                      </a:cxn>
                      <a:cxn ang="T7">
                        <a:pos x="T2" y="T3"/>
                      </a:cxn>
                      <a:cxn ang="T8">
                        <a:pos x="T4" y="T5"/>
                      </a:cxn>
                    </a:cxnLst>
                    <a:rect l="T9" t="T10" r="T11" b="T12"/>
                    <a:pathLst>
                      <a:path w="1" h="1319">
                        <a:moveTo>
                          <a:pt x="0" y="0"/>
                        </a:moveTo>
                        <a:lnTo>
                          <a:pt x="0" y="255"/>
                        </a:lnTo>
                        <a:lnTo>
                          <a:pt x="0" y="1319"/>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2" name="Line 173"/>
                  <p:cNvSpPr>
                    <a:spLocks noChangeShapeType="1"/>
                  </p:cNvSpPr>
                  <p:nvPr/>
                </p:nvSpPr>
                <p:spPr bwMode="auto">
                  <a:xfrm>
                    <a:off x="1206" y="2855"/>
                    <a:ext cx="1" cy="130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73" name="Line 174"/>
                  <p:cNvSpPr>
                    <a:spLocks noChangeShapeType="1"/>
                  </p:cNvSpPr>
                  <p:nvPr/>
                </p:nvSpPr>
                <p:spPr bwMode="auto">
                  <a:xfrm>
                    <a:off x="1359" y="2870"/>
                    <a:ext cx="1" cy="128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74" name="Freeform 175"/>
                  <p:cNvSpPr>
                    <a:spLocks/>
                  </p:cNvSpPr>
                  <p:nvPr/>
                </p:nvSpPr>
                <p:spPr bwMode="auto">
                  <a:xfrm>
                    <a:off x="1511" y="2898"/>
                    <a:ext cx="1" cy="1258"/>
                  </a:xfrm>
                  <a:custGeom>
                    <a:avLst/>
                    <a:gdLst>
                      <a:gd name="T0" fmla="*/ 0 w 1"/>
                      <a:gd name="T1" fmla="*/ 0 h 1258"/>
                      <a:gd name="T2" fmla="*/ 0 w 1"/>
                      <a:gd name="T3" fmla="*/ 529 h 1258"/>
                      <a:gd name="T4" fmla="*/ 0 w 1"/>
                      <a:gd name="T5" fmla="*/ 1258 h 1258"/>
                      <a:gd name="T6" fmla="*/ 0 60000 65536"/>
                      <a:gd name="T7" fmla="*/ 0 60000 65536"/>
                      <a:gd name="T8" fmla="*/ 0 60000 65536"/>
                      <a:gd name="T9" fmla="*/ 0 w 1"/>
                      <a:gd name="T10" fmla="*/ 0 h 1258"/>
                      <a:gd name="T11" fmla="*/ 1 w 1"/>
                      <a:gd name="T12" fmla="*/ 1258 h 1258"/>
                    </a:gdLst>
                    <a:ahLst/>
                    <a:cxnLst>
                      <a:cxn ang="T6">
                        <a:pos x="T0" y="T1"/>
                      </a:cxn>
                      <a:cxn ang="T7">
                        <a:pos x="T2" y="T3"/>
                      </a:cxn>
                      <a:cxn ang="T8">
                        <a:pos x="T4" y="T5"/>
                      </a:cxn>
                    </a:cxnLst>
                    <a:rect l="T9" t="T10" r="T11" b="T12"/>
                    <a:pathLst>
                      <a:path w="1" h="1258">
                        <a:moveTo>
                          <a:pt x="0" y="0"/>
                        </a:moveTo>
                        <a:lnTo>
                          <a:pt x="0" y="529"/>
                        </a:lnTo>
                        <a:lnTo>
                          <a:pt x="0" y="1258"/>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5" name="Freeform 176"/>
                  <p:cNvSpPr>
                    <a:spLocks/>
                  </p:cNvSpPr>
                  <p:nvPr/>
                </p:nvSpPr>
                <p:spPr bwMode="auto">
                  <a:xfrm>
                    <a:off x="1664" y="2976"/>
                    <a:ext cx="1" cy="1182"/>
                  </a:xfrm>
                  <a:custGeom>
                    <a:avLst/>
                    <a:gdLst>
                      <a:gd name="T0" fmla="*/ 0 w 1"/>
                      <a:gd name="T1" fmla="*/ 0 h 1182"/>
                      <a:gd name="T2" fmla="*/ 0 w 1"/>
                      <a:gd name="T3" fmla="*/ 348 h 1182"/>
                      <a:gd name="T4" fmla="*/ 0 w 1"/>
                      <a:gd name="T5" fmla="*/ 1182 h 1182"/>
                      <a:gd name="T6" fmla="*/ 0 60000 65536"/>
                      <a:gd name="T7" fmla="*/ 0 60000 65536"/>
                      <a:gd name="T8" fmla="*/ 0 60000 65536"/>
                      <a:gd name="T9" fmla="*/ 0 w 1"/>
                      <a:gd name="T10" fmla="*/ 0 h 1182"/>
                      <a:gd name="T11" fmla="*/ 1 w 1"/>
                      <a:gd name="T12" fmla="*/ 1182 h 1182"/>
                    </a:gdLst>
                    <a:ahLst/>
                    <a:cxnLst>
                      <a:cxn ang="T6">
                        <a:pos x="T0" y="T1"/>
                      </a:cxn>
                      <a:cxn ang="T7">
                        <a:pos x="T2" y="T3"/>
                      </a:cxn>
                      <a:cxn ang="T8">
                        <a:pos x="T4" y="T5"/>
                      </a:cxn>
                    </a:cxnLst>
                    <a:rect l="T9" t="T10" r="T11" b="T12"/>
                    <a:pathLst>
                      <a:path w="1" h="1182">
                        <a:moveTo>
                          <a:pt x="0" y="0"/>
                        </a:moveTo>
                        <a:lnTo>
                          <a:pt x="0" y="348"/>
                        </a:lnTo>
                        <a:lnTo>
                          <a:pt x="0" y="1182"/>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6" name="Freeform 177"/>
                  <p:cNvSpPr>
                    <a:spLocks/>
                  </p:cNvSpPr>
                  <p:nvPr/>
                </p:nvSpPr>
                <p:spPr bwMode="auto">
                  <a:xfrm>
                    <a:off x="1817" y="3056"/>
                    <a:ext cx="1" cy="1100"/>
                  </a:xfrm>
                  <a:custGeom>
                    <a:avLst/>
                    <a:gdLst>
                      <a:gd name="T0" fmla="*/ 0 w 1"/>
                      <a:gd name="T1" fmla="*/ 0 h 1100"/>
                      <a:gd name="T2" fmla="*/ 0 w 1"/>
                      <a:gd name="T3" fmla="*/ 290 h 1100"/>
                      <a:gd name="T4" fmla="*/ 0 w 1"/>
                      <a:gd name="T5" fmla="*/ 1100 h 1100"/>
                      <a:gd name="T6" fmla="*/ 0 60000 65536"/>
                      <a:gd name="T7" fmla="*/ 0 60000 65536"/>
                      <a:gd name="T8" fmla="*/ 0 60000 65536"/>
                      <a:gd name="T9" fmla="*/ 0 w 1"/>
                      <a:gd name="T10" fmla="*/ 0 h 1100"/>
                      <a:gd name="T11" fmla="*/ 1 w 1"/>
                      <a:gd name="T12" fmla="*/ 1100 h 1100"/>
                    </a:gdLst>
                    <a:ahLst/>
                    <a:cxnLst>
                      <a:cxn ang="T6">
                        <a:pos x="T0" y="T1"/>
                      </a:cxn>
                      <a:cxn ang="T7">
                        <a:pos x="T2" y="T3"/>
                      </a:cxn>
                      <a:cxn ang="T8">
                        <a:pos x="T4" y="T5"/>
                      </a:cxn>
                    </a:cxnLst>
                    <a:rect l="T9" t="T10" r="T11" b="T12"/>
                    <a:pathLst>
                      <a:path w="1" h="1100">
                        <a:moveTo>
                          <a:pt x="0" y="0"/>
                        </a:moveTo>
                        <a:lnTo>
                          <a:pt x="0" y="290"/>
                        </a:lnTo>
                        <a:lnTo>
                          <a:pt x="0" y="1100"/>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7" name="Freeform 178"/>
                  <p:cNvSpPr>
                    <a:spLocks/>
                  </p:cNvSpPr>
                  <p:nvPr/>
                </p:nvSpPr>
                <p:spPr bwMode="auto">
                  <a:xfrm>
                    <a:off x="1969" y="3134"/>
                    <a:ext cx="1" cy="1022"/>
                  </a:xfrm>
                  <a:custGeom>
                    <a:avLst/>
                    <a:gdLst>
                      <a:gd name="T0" fmla="*/ 0 w 1"/>
                      <a:gd name="T1" fmla="*/ 0 h 1022"/>
                      <a:gd name="T2" fmla="*/ 0 w 1"/>
                      <a:gd name="T3" fmla="*/ 180 h 1022"/>
                      <a:gd name="T4" fmla="*/ 0 w 1"/>
                      <a:gd name="T5" fmla="*/ 1022 h 1022"/>
                      <a:gd name="T6" fmla="*/ 0 60000 65536"/>
                      <a:gd name="T7" fmla="*/ 0 60000 65536"/>
                      <a:gd name="T8" fmla="*/ 0 60000 65536"/>
                      <a:gd name="T9" fmla="*/ 0 w 1"/>
                      <a:gd name="T10" fmla="*/ 0 h 1022"/>
                      <a:gd name="T11" fmla="*/ 1 w 1"/>
                      <a:gd name="T12" fmla="*/ 1022 h 1022"/>
                    </a:gdLst>
                    <a:ahLst/>
                    <a:cxnLst>
                      <a:cxn ang="T6">
                        <a:pos x="T0" y="T1"/>
                      </a:cxn>
                      <a:cxn ang="T7">
                        <a:pos x="T2" y="T3"/>
                      </a:cxn>
                      <a:cxn ang="T8">
                        <a:pos x="T4" y="T5"/>
                      </a:cxn>
                    </a:cxnLst>
                    <a:rect l="T9" t="T10" r="T11" b="T12"/>
                    <a:pathLst>
                      <a:path w="1" h="1022">
                        <a:moveTo>
                          <a:pt x="0" y="0"/>
                        </a:moveTo>
                        <a:lnTo>
                          <a:pt x="0" y="180"/>
                        </a:lnTo>
                        <a:lnTo>
                          <a:pt x="0" y="1022"/>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8" name="Line 179"/>
                  <p:cNvSpPr>
                    <a:spLocks noChangeShapeType="1"/>
                  </p:cNvSpPr>
                  <p:nvPr/>
                </p:nvSpPr>
                <p:spPr bwMode="auto">
                  <a:xfrm>
                    <a:off x="2122" y="3214"/>
                    <a:ext cx="1" cy="94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79" name="Line 180"/>
                  <p:cNvSpPr>
                    <a:spLocks noChangeShapeType="1"/>
                  </p:cNvSpPr>
                  <p:nvPr/>
                </p:nvSpPr>
                <p:spPr bwMode="auto">
                  <a:xfrm>
                    <a:off x="2275" y="3292"/>
                    <a:ext cx="1" cy="86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0" name="Line 181"/>
                  <p:cNvSpPr>
                    <a:spLocks noChangeShapeType="1"/>
                  </p:cNvSpPr>
                  <p:nvPr/>
                </p:nvSpPr>
                <p:spPr bwMode="auto">
                  <a:xfrm>
                    <a:off x="2427" y="3372"/>
                    <a:ext cx="1" cy="78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1" name="Line 182"/>
                  <p:cNvSpPr>
                    <a:spLocks noChangeShapeType="1"/>
                  </p:cNvSpPr>
                  <p:nvPr/>
                </p:nvSpPr>
                <p:spPr bwMode="auto">
                  <a:xfrm>
                    <a:off x="2580" y="3451"/>
                    <a:ext cx="1" cy="71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2" name="Line 183"/>
                  <p:cNvSpPr>
                    <a:spLocks noChangeShapeType="1"/>
                  </p:cNvSpPr>
                  <p:nvPr/>
                </p:nvSpPr>
                <p:spPr bwMode="auto">
                  <a:xfrm>
                    <a:off x="2732" y="3467"/>
                    <a:ext cx="1" cy="69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3" name="Line 184"/>
                  <p:cNvSpPr>
                    <a:spLocks noChangeShapeType="1"/>
                  </p:cNvSpPr>
                  <p:nvPr/>
                </p:nvSpPr>
                <p:spPr bwMode="auto">
                  <a:xfrm>
                    <a:off x="2885" y="3467"/>
                    <a:ext cx="1" cy="70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4" name="Line 185"/>
                  <p:cNvSpPr>
                    <a:spLocks noChangeShapeType="1"/>
                  </p:cNvSpPr>
                  <p:nvPr/>
                </p:nvSpPr>
                <p:spPr bwMode="auto">
                  <a:xfrm>
                    <a:off x="2996" y="3965"/>
                    <a:ext cx="7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5" name="Line 186"/>
                  <p:cNvSpPr>
                    <a:spLocks noChangeShapeType="1"/>
                  </p:cNvSpPr>
                  <p:nvPr/>
                </p:nvSpPr>
                <p:spPr bwMode="auto">
                  <a:xfrm>
                    <a:off x="2996" y="3984"/>
                    <a:ext cx="7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6" name="Line 187"/>
                  <p:cNvSpPr>
                    <a:spLocks noChangeShapeType="1"/>
                  </p:cNvSpPr>
                  <p:nvPr/>
                </p:nvSpPr>
                <p:spPr bwMode="auto">
                  <a:xfrm>
                    <a:off x="3074" y="3966"/>
                    <a:ext cx="69"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7" name="Line 188"/>
                  <p:cNvSpPr>
                    <a:spLocks noChangeShapeType="1"/>
                  </p:cNvSpPr>
                  <p:nvPr/>
                </p:nvSpPr>
                <p:spPr bwMode="auto">
                  <a:xfrm>
                    <a:off x="3074" y="3984"/>
                    <a:ext cx="69"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8" name="Line 189"/>
                  <p:cNvSpPr>
                    <a:spLocks noChangeShapeType="1"/>
                  </p:cNvSpPr>
                  <p:nvPr/>
                </p:nvSpPr>
                <p:spPr bwMode="auto">
                  <a:xfrm>
                    <a:off x="3143" y="3966"/>
                    <a:ext cx="15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89" name="Line 190"/>
                  <p:cNvSpPr>
                    <a:spLocks noChangeShapeType="1"/>
                  </p:cNvSpPr>
                  <p:nvPr/>
                </p:nvSpPr>
                <p:spPr bwMode="auto">
                  <a:xfrm>
                    <a:off x="3143" y="3985"/>
                    <a:ext cx="15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0" name="Line 191"/>
                  <p:cNvSpPr>
                    <a:spLocks noChangeShapeType="1"/>
                  </p:cNvSpPr>
                  <p:nvPr/>
                </p:nvSpPr>
                <p:spPr bwMode="auto">
                  <a:xfrm>
                    <a:off x="3300" y="3967"/>
                    <a:ext cx="154" cy="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1" name="Line 192"/>
                  <p:cNvSpPr>
                    <a:spLocks noChangeShapeType="1"/>
                  </p:cNvSpPr>
                  <p:nvPr/>
                </p:nvSpPr>
                <p:spPr bwMode="auto">
                  <a:xfrm>
                    <a:off x="3300" y="3986"/>
                    <a:ext cx="154"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2" name="Line 193"/>
                  <p:cNvSpPr>
                    <a:spLocks noChangeShapeType="1"/>
                  </p:cNvSpPr>
                  <p:nvPr/>
                </p:nvSpPr>
                <p:spPr bwMode="auto">
                  <a:xfrm>
                    <a:off x="3454" y="3969"/>
                    <a:ext cx="158"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3" name="Line 194"/>
                  <p:cNvSpPr>
                    <a:spLocks noChangeShapeType="1"/>
                  </p:cNvSpPr>
                  <p:nvPr/>
                </p:nvSpPr>
                <p:spPr bwMode="auto">
                  <a:xfrm>
                    <a:off x="3454" y="3987"/>
                    <a:ext cx="157"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4" name="Line 195"/>
                  <p:cNvSpPr>
                    <a:spLocks noChangeShapeType="1"/>
                  </p:cNvSpPr>
                  <p:nvPr/>
                </p:nvSpPr>
                <p:spPr bwMode="auto">
                  <a:xfrm>
                    <a:off x="3612" y="3970"/>
                    <a:ext cx="155" cy="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5" name="Line 196"/>
                  <p:cNvSpPr>
                    <a:spLocks noChangeShapeType="1"/>
                  </p:cNvSpPr>
                  <p:nvPr/>
                </p:nvSpPr>
                <p:spPr bwMode="auto">
                  <a:xfrm>
                    <a:off x="3611" y="3988"/>
                    <a:ext cx="155"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6" name="Line 197"/>
                  <p:cNvSpPr>
                    <a:spLocks noChangeShapeType="1"/>
                  </p:cNvSpPr>
                  <p:nvPr/>
                </p:nvSpPr>
                <p:spPr bwMode="auto">
                  <a:xfrm>
                    <a:off x="3767" y="3972"/>
                    <a:ext cx="156"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7" name="Line 198"/>
                  <p:cNvSpPr>
                    <a:spLocks noChangeShapeType="1"/>
                  </p:cNvSpPr>
                  <p:nvPr/>
                </p:nvSpPr>
                <p:spPr bwMode="auto">
                  <a:xfrm>
                    <a:off x="3766" y="3989"/>
                    <a:ext cx="156" cy="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8" name="Line 199"/>
                  <p:cNvSpPr>
                    <a:spLocks noChangeShapeType="1"/>
                  </p:cNvSpPr>
                  <p:nvPr/>
                </p:nvSpPr>
                <p:spPr bwMode="auto">
                  <a:xfrm>
                    <a:off x="3923" y="3973"/>
                    <a:ext cx="154"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99" name="Line 200"/>
                  <p:cNvSpPr>
                    <a:spLocks noChangeShapeType="1"/>
                  </p:cNvSpPr>
                  <p:nvPr/>
                </p:nvSpPr>
                <p:spPr bwMode="auto">
                  <a:xfrm>
                    <a:off x="3922" y="3991"/>
                    <a:ext cx="155" cy="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0" name="Line 201"/>
                  <p:cNvSpPr>
                    <a:spLocks noChangeShapeType="1"/>
                  </p:cNvSpPr>
                  <p:nvPr/>
                </p:nvSpPr>
                <p:spPr bwMode="auto">
                  <a:xfrm>
                    <a:off x="4077" y="3974"/>
                    <a:ext cx="160" cy="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1" name="Line 202"/>
                  <p:cNvSpPr>
                    <a:spLocks noChangeShapeType="1"/>
                  </p:cNvSpPr>
                  <p:nvPr/>
                </p:nvSpPr>
                <p:spPr bwMode="auto">
                  <a:xfrm>
                    <a:off x="4077" y="3992"/>
                    <a:ext cx="160" cy="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2" name="Line 203"/>
                  <p:cNvSpPr>
                    <a:spLocks noChangeShapeType="1"/>
                  </p:cNvSpPr>
                  <p:nvPr/>
                </p:nvSpPr>
                <p:spPr bwMode="auto">
                  <a:xfrm flipV="1">
                    <a:off x="4237" y="2684"/>
                    <a:ext cx="10" cy="130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3" name="Line 204"/>
                  <p:cNvSpPr>
                    <a:spLocks noChangeShapeType="1"/>
                  </p:cNvSpPr>
                  <p:nvPr/>
                </p:nvSpPr>
                <p:spPr bwMode="auto">
                  <a:xfrm flipV="1">
                    <a:off x="4077" y="2838"/>
                    <a:ext cx="14" cy="114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4" name="Line 205"/>
                  <p:cNvSpPr>
                    <a:spLocks noChangeShapeType="1"/>
                  </p:cNvSpPr>
                  <p:nvPr/>
                </p:nvSpPr>
                <p:spPr bwMode="auto">
                  <a:xfrm flipV="1">
                    <a:off x="3922" y="2999"/>
                    <a:ext cx="10" cy="98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5" name="Line 206"/>
                  <p:cNvSpPr>
                    <a:spLocks noChangeShapeType="1"/>
                  </p:cNvSpPr>
                  <p:nvPr/>
                </p:nvSpPr>
                <p:spPr bwMode="auto">
                  <a:xfrm flipV="1">
                    <a:off x="3767" y="3001"/>
                    <a:ext cx="9" cy="97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6" name="Line 207"/>
                  <p:cNvSpPr>
                    <a:spLocks noChangeShapeType="1"/>
                  </p:cNvSpPr>
                  <p:nvPr/>
                </p:nvSpPr>
                <p:spPr bwMode="auto">
                  <a:xfrm flipV="1">
                    <a:off x="3612" y="2999"/>
                    <a:ext cx="9" cy="98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7" name="Line 208"/>
                  <p:cNvSpPr>
                    <a:spLocks noChangeShapeType="1"/>
                  </p:cNvSpPr>
                  <p:nvPr/>
                </p:nvSpPr>
                <p:spPr bwMode="auto">
                  <a:xfrm flipV="1">
                    <a:off x="3454" y="2828"/>
                    <a:ext cx="10" cy="11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8" name="Line 209"/>
                  <p:cNvSpPr>
                    <a:spLocks noChangeShapeType="1"/>
                  </p:cNvSpPr>
                  <p:nvPr/>
                </p:nvSpPr>
                <p:spPr bwMode="auto">
                  <a:xfrm flipV="1">
                    <a:off x="3300" y="2828"/>
                    <a:ext cx="8" cy="114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09" name="Line 210"/>
                  <p:cNvSpPr>
                    <a:spLocks noChangeShapeType="1"/>
                  </p:cNvSpPr>
                  <p:nvPr/>
                </p:nvSpPr>
                <p:spPr bwMode="auto">
                  <a:xfrm flipV="1">
                    <a:off x="3143" y="2828"/>
                    <a:ext cx="8" cy="114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10" name="Freeform 211"/>
                  <p:cNvSpPr>
                    <a:spLocks/>
                  </p:cNvSpPr>
                  <p:nvPr/>
                </p:nvSpPr>
                <p:spPr bwMode="auto">
                  <a:xfrm>
                    <a:off x="3074" y="3974"/>
                    <a:ext cx="1177" cy="166"/>
                  </a:xfrm>
                  <a:custGeom>
                    <a:avLst/>
                    <a:gdLst>
                      <a:gd name="T0" fmla="*/ 0 w 1177"/>
                      <a:gd name="T1" fmla="*/ 0 h 166"/>
                      <a:gd name="T2" fmla="*/ 77 w 1177"/>
                      <a:gd name="T3" fmla="*/ 156 h 166"/>
                      <a:gd name="T4" fmla="*/ 1177 w 1177"/>
                      <a:gd name="T5" fmla="*/ 166 h 166"/>
                      <a:gd name="T6" fmla="*/ 0 60000 65536"/>
                      <a:gd name="T7" fmla="*/ 0 60000 65536"/>
                      <a:gd name="T8" fmla="*/ 0 60000 65536"/>
                      <a:gd name="T9" fmla="*/ 0 w 1177"/>
                      <a:gd name="T10" fmla="*/ 0 h 166"/>
                      <a:gd name="T11" fmla="*/ 1177 w 1177"/>
                      <a:gd name="T12" fmla="*/ 166 h 166"/>
                    </a:gdLst>
                    <a:ahLst/>
                    <a:cxnLst>
                      <a:cxn ang="T6">
                        <a:pos x="T0" y="T1"/>
                      </a:cxn>
                      <a:cxn ang="T7">
                        <a:pos x="T2" y="T3"/>
                      </a:cxn>
                      <a:cxn ang="T8">
                        <a:pos x="T4" y="T5"/>
                      </a:cxn>
                    </a:cxnLst>
                    <a:rect l="T9" t="T10" r="T11" b="T12"/>
                    <a:pathLst>
                      <a:path w="1177" h="166">
                        <a:moveTo>
                          <a:pt x="0" y="0"/>
                        </a:moveTo>
                        <a:lnTo>
                          <a:pt x="77" y="156"/>
                        </a:lnTo>
                        <a:lnTo>
                          <a:pt x="1177" y="166"/>
                        </a:ln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11" name="Line 212"/>
                  <p:cNvSpPr>
                    <a:spLocks noChangeShapeType="1"/>
                  </p:cNvSpPr>
                  <p:nvPr/>
                </p:nvSpPr>
                <p:spPr bwMode="auto">
                  <a:xfrm>
                    <a:off x="2971" y="2087"/>
                    <a:ext cx="814" cy="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12" name="Line 213"/>
                  <p:cNvSpPr>
                    <a:spLocks noChangeShapeType="1"/>
                  </p:cNvSpPr>
                  <p:nvPr/>
                </p:nvSpPr>
                <p:spPr bwMode="auto">
                  <a:xfrm flipV="1">
                    <a:off x="3776" y="1937"/>
                    <a:ext cx="2"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13" name="Line 214"/>
                  <p:cNvSpPr>
                    <a:spLocks noChangeShapeType="1"/>
                  </p:cNvSpPr>
                  <p:nvPr/>
                </p:nvSpPr>
                <p:spPr bwMode="auto">
                  <a:xfrm flipV="1">
                    <a:off x="3794" y="1937"/>
                    <a:ext cx="2" cy="15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14" name="Line 215"/>
                  <p:cNvSpPr>
                    <a:spLocks noChangeShapeType="1"/>
                  </p:cNvSpPr>
                  <p:nvPr/>
                </p:nvSpPr>
                <p:spPr bwMode="auto">
                  <a:xfrm flipV="1">
                    <a:off x="3778" y="1781"/>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15" name="Line 216"/>
                  <p:cNvSpPr>
                    <a:spLocks noChangeShapeType="1"/>
                  </p:cNvSpPr>
                  <p:nvPr/>
                </p:nvSpPr>
                <p:spPr bwMode="auto">
                  <a:xfrm flipV="1">
                    <a:off x="3796" y="1781"/>
                    <a:ext cx="1" cy="15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915" name="Line 248"/>
                <p:cNvSpPr>
                  <a:spLocks noChangeShapeType="1"/>
                </p:cNvSpPr>
                <p:nvPr/>
              </p:nvSpPr>
              <p:spPr bwMode="auto">
                <a:xfrm>
                  <a:off x="6026150" y="1587500"/>
                  <a:ext cx="795338"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76" name="Line 249"/>
              <p:cNvSpPr>
                <a:spLocks noChangeShapeType="1"/>
              </p:cNvSpPr>
              <p:nvPr/>
            </p:nvSpPr>
            <p:spPr bwMode="auto">
              <a:xfrm flipH="1" flipV="1">
                <a:off x="4962525" y="1577975"/>
                <a:ext cx="1063625"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7" name="Line 250"/>
              <p:cNvSpPr>
                <a:spLocks noChangeShapeType="1"/>
              </p:cNvSpPr>
              <p:nvPr/>
            </p:nvSpPr>
            <p:spPr bwMode="auto">
              <a:xfrm>
                <a:off x="6022975" y="1836738"/>
                <a:ext cx="796925" cy="63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8" name="Line 251"/>
              <p:cNvSpPr>
                <a:spLocks noChangeShapeType="1"/>
              </p:cNvSpPr>
              <p:nvPr/>
            </p:nvSpPr>
            <p:spPr bwMode="auto">
              <a:xfrm flipH="1" flipV="1">
                <a:off x="4962525" y="1825625"/>
                <a:ext cx="1060450" cy="111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9" name="Line 252"/>
              <p:cNvSpPr>
                <a:spLocks noChangeShapeType="1"/>
              </p:cNvSpPr>
              <p:nvPr/>
            </p:nvSpPr>
            <p:spPr bwMode="auto">
              <a:xfrm flipH="1" flipV="1">
                <a:off x="4960938" y="2074863"/>
                <a:ext cx="1060450"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0" name="Line 253"/>
              <p:cNvSpPr>
                <a:spLocks noChangeShapeType="1"/>
              </p:cNvSpPr>
              <p:nvPr/>
            </p:nvSpPr>
            <p:spPr bwMode="auto">
              <a:xfrm>
                <a:off x="6021388" y="2082800"/>
                <a:ext cx="793750"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1" name="Line 254"/>
              <p:cNvSpPr>
                <a:spLocks noChangeShapeType="1"/>
              </p:cNvSpPr>
              <p:nvPr/>
            </p:nvSpPr>
            <p:spPr bwMode="auto">
              <a:xfrm flipH="1" flipV="1">
                <a:off x="4960938" y="2320925"/>
                <a:ext cx="1057275" cy="1111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2" name="Line 255"/>
              <p:cNvSpPr>
                <a:spLocks noChangeShapeType="1"/>
              </p:cNvSpPr>
              <p:nvPr/>
            </p:nvSpPr>
            <p:spPr bwMode="auto">
              <a:xfrm>
                <a:off x="6018213" y="2332038"/>
                <a:ext cx="800100"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3" name="Line 256"/>
              <p:cNvSpPr>
                <a:spLocks noChangeShapeType="1"/>
              </p:cNvSpPr>
              <p:nvPr/>
            </p:nvSpPr>
            <p:spPr bwMode="auto">
              <a:xfrm>
                <a:off x="6015038" y="2579688"/>
                <a:ext cx="803275"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4" name="Line 257"/>
              <p:cNvSpPr>
                <a:spLocks noChangeShapeType="1"/>
              </p:cNvSpPr>
              <p:nvPr/>
            </p:nvSpPr>
            <p:spPr bwMode="auto">
              <a:xfrm flipH="1" flipV="1">
                <a:off x="4959350" y="2570163"/>
                <a:ext cx="1055688"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5" name="Line 258"/>
              <p:cNvSpPr>
                <a:spLocks noChangeShapeType="1"/>
              </p:cNvSpPr>
              <p:nvPr/>
            </p:nvSpPr>
            <p:spPr bwMode="auto">
              <a:xfrm>
                <a:off x="6013450" y="2827338"/>
                <a:ext cx="804863"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6" name="Line 259"/>
              <p:cNvSpPr>
                <a:spLocks noChangeShapeType="1"/>
              </p:cNvSpPr>
              <p:nvPr/>
            </p:nvSpPr>
            <p:spPr bwMode="auto">
              <a:xfrm flipH="1" flipV="1">
                <a:off x="4957763" y="2817813"/>
                <a:ext cx="1055687"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7" name="Line 260"/>
              <p:cNvSpPr>
                <a:spLocks noChangeShapeType="1"/>
              </p:cNvSpPr>
              <p:nvPr/>
            </p:nvSpPr>
            <p:spPr bwMode="auto">
              <a:xfrm flipH="1" flipV="1">
                <a:off x="4959350" y="3065463"/>
                <a:ext cx="1052513"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8" name="Line 261"/>
              <p:cNvSpPr>
                <a:spLocks noChangeShapeType="1"/>
              </p:cNvSpPr>
              <p:nvPr/>
            </p:nvSpPr>
            <p:spPr bwMode="auto">
              <a:xfrm>
                <a:off x="6011863" y="3074988"/>
                <a:ext cx="803275"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9" name="Line 262"/>
              <p:cNvSpPr>
                <a:spLocks noChangeShapeType="1"/>
              </p:cNvSpPr>
              <p:nvPr/>
            </p:nvSpPr>
            <p:spPr bwMode="auto">
              <a:xfrm flipH="1">
                <a:off x="5991225" y="3324225"/>
                <a:ext cx="3175" cy="2460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0" name="Line 263"/>
              <p:cNvSpPr>
                <a:spLocks noChangeShapeType="1"/>
              </p:cNvSpPr>
              <p:nvPr/>
            </p:nvSpPr>
            <p:spPr bwMode="auto">
              <a:xfrm flipH="1">
                <a:off x="6021388" y="3324225"/>
                <a:ext cx="1587" cy="2460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1" name="Line 264"/>
              <p:cNvSpPr>
                <a:spLocks noChangeShapeType="1"/>
              </p:cNvSpPr>
              <p:nvPr/>
            </p:nvSpPr>
            <p:spPr bwMode="auto">
              <a:xfrm flipH="1">
                <a:off x="5897563" y="3565525"/>
                <a:ext cx="95250" cy="2460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2" name="Line 265"/>
              <p:cNvSpPr>
                <a:spLocks noChangeShapeType="1"/>
              </p:cNvSpPr>
              <p:nvPr/>
            </p:nvSpPr>
            <p:spPr bwMode="auto">
              <a:xfrm flipH="1">
                <a:off x="5924550" y="3576638"/>
                <a:ext cx="93663"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3" name="Line 266"/>
              <p:cNvSpPr>
                <a:spLocks noChangeShapeType="1"/>
              </p:cNvSpPr>
              <p:nvPr/>
            </p:nvSpPr>
            <p:spPr bwMode="auto">
              <a:xfrm flipH="1">
                <a:off x="5803900" y="3811588"/>
                <a:ext cx="93663"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4" name="Line 267"/>
              <p:cNvSpPr>
                <a:spLocks noChangeShapeType="1"/>
              </p:cNvSpPr>
              <p:nvPr/>
            </p:nvSpPr>
            <p:spPr bwMode="auto">
              <a:xfrm flipH="1">
                <a:off x="5829300" y="3822700"/>
                <a:ext cx="95250"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5" name="Line 268"/>
              <p:cNvSpPr>
                <a:spLocks noChangeShapeType="1"/>
              </p:cNvSpPr>
              <p:nvPr/>
            </p:nvSpPr>
            <p:spPr bwMode="auto">
              <a:xfrm flipH="1">
                <a:off x="5768975" y="4062413"/>
                <a:ext cx="31750"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6" name="Line 269"/>
              <p:cNvSpPr>
                <a:spLocks noChangeShapeType="1"/>
              </p:cNvSpPr>
              <p:nvPr/>
            </p:nvSpPr>
            <p:spPr bwMode="auto">
              <a:xfrm flipH="1">
                <a:off x="5795963" y="4067175"/>
                <a:ext cx="34925" cy="24606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7" name="Line 270"/>
              <p:cNvSpPr>
                <a:spLocks noChangeShapeType="1"/>
              </p:cNvSpPr>
              <p:nvPr/>
            </p:nvSpPr>
            <p:spPr bwMode="auto">
              <a:xfrm flipH="1">
                <a:off x="5735638" y="4310063"/>
                <a:ext cx="33337" cy="246062"/>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8" name="Line 271"/>
              <p:cNvSpPr>
                <a:spLocks noChangeShapeType="1"/>
              </p:cNvSpPr>
              <p:nvPr/>
            </p:nvSpPr>
            <p:spPr bwMode="auto">
              <a:xfrm flipH="1">
                <a:off x="5762625" y="4313238"/>
                <a:ext cx="33338" cy="2476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9" name="Line 272"/>
              <p:cNvSpPr>
                <a:spLocks noChangeShapeType="1"/>
              </p:cNvSpPr>
              <p:nvPr/>
            </p:nvSpPr>
            <p:spPr bwMode="auto">
              <a:xfrm>
                <a:off x="5748338" y="4559300"/>
                <a:ext cx="558800" cy="63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0" name="Line 273"/>
              <p:cNvSpPr>
                <a:spLocks noChangeShapeType="1"/>
              </p:cNvSpPr>
              <p:nvPr/>
            </p:nvSpPr>
            <p:spPr bwMode="auto">
              <a:xfrm flipH="1" flipV="1">
                <a:off x="4960938" y="4303713"/>
                <a:ext cx="822325" cy="7937"/>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1" name="Line 274"/>
              <p:cNvSpPr>
                <a:spLocks noChangeShapeType="1"/>
              </p:cNvSpPr>
              <p:nvPr/>
            </p:nvSpPr>
            <p:spPr bwMode="auto">
              <a:xfrm>
                <a:off x="5783263" y="4311650"/>
                <a:ext cx="773112"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2" name="Line 275"/>
              <p:cNvSpPr>
                <a:spLocks noChangeShapeType="1"/>
              </p:cNvSpPr>
              <p:nvPr/>
            </p:nvSpPr>
            <p:spPr bwMode="auto">
              <a:xfrm flipH="1" flipV="1">
                <a:off x="4962525" y="4057650"/>
                <a:ext cx="854075" cy="63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3" name="Line 276"/>
              <p:cNvSpPr>
                <a:spLocks noChangeShapeType="1"/>
              </p:cNvSpPr>
              <p:nvPr/>
            </p:nvSpPr>
            <p:spPr bwMode="auto">
              <a:xfrm>
                <a:off x="5816600" y="4064000"/>
                <a:ext cx="990600"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4" name="Line 277"/>
              <p:cNvSpPr>
                <a:spLocks noChangeShapeType="1"/>
              </p:cNvSpPr>
              <p:nvPr/>
            </p:nvSpPr>
            <p:spPr bwMode="auto">
              <a:xfrm flipH="1" flipV="1">
                <a:off x="4964113" y="3808413"/>
                <a:ext cx="947737"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5" name="Line 278"/>
              <p:cNvSpPr>
                <a:spLocks noChangeShapeType="1"/>
              </p:cNvSpPr>
              <p:nvPr/>
            </p:nvSpPr>
            <p:spPr bwMode="auto">
              <a:xfrm>
                <a:off x="5911850" y="3817938"/>
                <a:ext cx="898525"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6" name="Line 279"/>
              <p:cNvSpPr>
                <a:spLocks noChangeShapeType="1"/>
              </p:cNvSpPr>
              <p:nvPr/>
            </p:nvSpPr>
            <p:spPr bwMode="auto">
              <a:xfrm>
                <a:off x="6005513" y="3570288"/>
                <a:ext cx="806450" cy="952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7" name="Line 280"/>
              <p:cNvSpPr>
                <a:spLocks noChangeShapeType="1"/>
              </p:cNvSpPr>
              <p:nvPr/>
            </p:nvSpPr>
            <p:spPr bwMode="auto">
              <a:xfrm flipH="1" flipV="1">
                <a:off x="4967288" y="3562350"/>
                <a:ext cx="1038225" cy="7938"/>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281"/>
              <p:cNvSpPr>
                <a:spLocks noChangeShapeType="1"/>
              </p:cNvSpPr>
              <p:nvPr/>
            </p:nvSpPr>
            <p:spPr bwMode="auto">
              <a:xfrm>
                <a:off x="6008688" y="3324225"/>
                <a:ext cx="804862" cy="635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09" name="Oval 8"/>
              <p:cNvSpPr>
                <a:spLocks noChangeAspect="1" noChangeArrowheads="1"/>
              </p:cNvSpPr>
              <p:nvPr/>
            </p:nvSpPr>
            <p:spPr bwMode="auto">
              <a:xfrm>
                <a:off x="4667539" y="1472408"/>
                <a:ext cx="182563" cy="182562"/>
              </a:xfrm>
              <a:prstGeom prst="ellipse">
                <a:avLst/>
              </a:prstGeom>
              <a:solidFill>
                <a:srgbClr val="FF00FF"/>
              </a:solidFill>
              <a:ln w="31750">
                <a:solidFill>
                  <a:srgbClr val="FF0000"/>
                </a:solidFill>
                <a:round/>
                <a:headEnd/>
                <a:tailEnd/>
              </a:ln>
            </p:spPr>
            <p:txBody>
              <a:bodyPr wrap="none" anchor="ctr"/>
              <a:lstStyle/>
              <a:p>
                <a:endParaRPr lang="en-US"/>
              </a:p>
            </p:txBody>
          </p:sp>
          <p:sp>
            <p:nvSpPr>
              <p:cNvPr id="35910" name="Oval 9"/>
              <p:cNvSpPr>
                <a:spLocks noChangeAspect="1" noChangeArrowheads="1"/>
              </p:cNvSpPr>
              <p:nvPr/>
            </p:nvSpPr>
            <p:spPr bwMode="auto">
              <a:xfrm>
                <a:off x="4571639" y="5488856"/>
                <a:ext cx="182563" cy="182563"/>
              </a:xfrm>
              <a:prstGeom prst="ellipse">
                <a:avLst/>
              </a:prstGeom>
              <a:solidFill>
                <a:srgbClr val="3366FF"/>
              </a:solidFill>
              <a:ln w="31750">
                <a:solidFill>
                  <a:srgbClr val="0033CC"/>
                </a:solidFill>
                <a:round/>
                <a:headEnd/>
                <a:tailEnd/>
              </a:ln>
            </p:spPr>
            <p:txBody>
              <a:bodyPr wrap="none" anchor="ctr"/>
              <a:lstStyle/>
              <a:p>
                <a:endParaRPr lang="en-US"/>
              </a:p>
            </p:txBody>
          </p:sp>
          <p:sp>
            <p:nvSpPr>
              <p:cNvPr id="35911" name="Oval 11"/>
              <p:cNvSpPr>
                <a:spLocks noChangeAspect="1" noChangeArrowheads="1"/>
              </p:cNvSpPr>
              <p:nvPr/>
            </p:nvSpPr>
            <p:spPr bwMode="auto">
              <a:xfrm>
                <a:off x="4622800" y="4914900"/>
                <a:ext cx="182563" cy="182563"/>
              </a:xfrm>
              <a:prstGeom prst="ellipse">
                <a:avLst/>
              </a:prstGeom>
              <a:solidFill>
                <a:srgbClr val="FF00FF"/>
              </a:solidFill>
              <a:ln w="31750">
                <a:solidFill>
                  <a:srgbClr val="FF0000"/>
                </a:solidFill>
                <a:round/>
                <a:headEnd/>
                <a:tailEnd/>
              </a:ln>
            </p:spPr>
            <p:txBody>
              <a:bodyPr wrap="none" anchor="ctr"/>
              <a:lstStyle/>
              <a:p>
                <a:endParaRPr lang="en-US"/>
              </a:p>
            </p:txBody>
          </p:sp>
          <p:sp>
            <p:nvSpPr>
              <p:cNvPr id="35912" name="Oval 13"/>
              <p:cNvSpPr>
                <a:spLocks noChangeAspect="1" noChangeArrowheads="1"/>
              </p:cNvSpPr>
              <p:nvPr/>
            </p:nvSpPr>
            <p:spPr bwMode="auto">
              <a:xfrm>
                <a:off x="4676775" y="6203950"/>
                <a:ext cx="182563" cy="182563"/>
              </a:xfrm>
              <a:prstGeom prst="ellipse">
                <a:avLst/>
              </a:prstGeom>
              <a:solidFill>
                <a:srgbClr val="3366FF"/>
              </a:solidFill>
              <a:ln w="31750">
                <a:solidFill>
                  <a:srgbClr val="0033CC"/>
                </a:solidFill>
                <a:round/>
                <a:headEnd/>
                <a:tailEnd/>
              </a:ln>
            </p:spPr>
            <p:txBody>
              <a:bodyPr wrap="none" anchor="ctr"/>
              <a:lstStyle/>
              <a:p>
                <a:endParaRPr lang="en-US"/>
              </a:p>
            </p:txBody>
          </p:sp>
          <p:sp>
            <p:nvSpPr>
              <p:cNvPr id="35913" name="Oval 11"/>
              <p:cNvSpPr>
                <a:spLocks noChangeAspect="1" noChangeArrowheads="1"/>
              </p:cNvSpPr>
              <p:nvPr/>
            </p:nvSpPr>
            <p:spPr bwMode="auto">
              <a:xfrm>
                <a:off x="4667250" y="3208338"/>
                <a:ext cx="182563" cy="182562"/>
              </a:xfrm>
              <a:prstGeom prst="ellipse">
                <a:avLst/>
              </a:prstGeom>
              <a:solidFill>
                <a:srgbClr val="FF00FF"/>
              </a:solidFill>
              <a:ln w="31750">
                <a:solidFill>
                  <a:srgbClr val="FF0000"/>
                </a:solidFill>
                <a:round/>
                <a:headEnd/>
                <a:tailEnd/>
              </a:ln>
            </p:spPr>
            <p:txBody>
              <a:bodyPr wrap="none" anchor="ctr"/>
              <a:lstStyle/>
              <a:p>
                <a:endParaRPr lang="en-US"/>
              </a:p>
            </p:txBody>
          </p:sp>
        </p:grpSp>
      </p:grpSp>
      <p:sp>
        <p:nvSpPr>
          <p:cNvPr id="280" name="Rectangle 279"/>
          <p:cNvSpPr/>
          <p:nvPr/>
        </p:nvSpPr>
        <p:spPr>
          <a:xfrm>
            <a:off x="239973" y="152400"/>
            <a:ext cx="8686800" cy="830997"/>
          </a:xfrm>
          <a:prstGeom prst="rect">
            <a:avLst/>
          </a:prstGeom>
        </p:spPr>
        <p:txBody>
          <a:bodyPr wrap="square">
            <a:spAutoFit/>
          </a:bodyPr>
          <a:lstStyle/>
          <a:p>
            <a:pPr algn="ctr"/>
            <a:r>
              <a:rPr lang="en-US" sz="4800" b="1" dirty="0" smtClean="0">
                <a:solidFill>
                  <a:srgbClr val="FF00FF"/>
                </a:solidFill>
                <a:latin typeface="+mj-lt"/>
              </a:rPr>
              <a:t>Future Work: Long-term Trends</a:t>
            </a:r>
            <a:endParaRPr lang="en-US" sz="4800" b="1" dirty="0">
              <a:solidFill>
                <a:srgbClr val="FF00FF"/>
              </a:solidFill>
              <a:latin typeface="+mj-lt"/>
            </a:endParaRPr>
          </a:p>
        </p:txBody>
      </p:sp>
    </p:spTree>
    <p:extLst>
      <p:ext uri="{BB962C8B-B14F-4D97-AF65-F5344CB8AC3E}">
        <p14:creationId xmlns:p14="http://schemas.microsoft.com/office/powerpoint/2010/main" val="232563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44475" y="186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smtClean="0">
              <a:solidFill>
                <a:prstClr val="black"/>
              </a:solidFill>
              <a:latin typeface="Arial" charset="0"/>
              <a:cs typeface="Arial" charset="0"/>
            </a:endParaRPr>
          </a:p>
        </p:txBody>
      </p:sp>
      <p:pic>
        <p:nvPicPr>
          <p:cNvPr id="11267" name="Picture 3" descr="In Remembr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89916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232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590.g.akamaitech.net/6/590/792/000/search.eb.com/eb/image?id=11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1163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http://a1766.g.akamaitech.net/6/1766/792/000/search.eb.com/eb/image?id=68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381000"/>
            <a:ext cx="3714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6477000" y="54864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r>
              <a:rPr lang="en-US" b="1" u="sng" smtClean="0">
                <a:solidFill>
                  <a:srgbClr val="666666"/>
                </a:solidFill>
                <a:latin typeface="Trebuchet MS" pitchFamily="34" charset="0"/>
                <a:cs typeface="Arial" charset="0"/>
                <a:hlinkClick r:id="rId5"/>
              </a:rPr>
              <a:t>Carl Bosch</a:t>
            </a:r>
            <a:r>
              <a:rPr lang="en-US" smtClean="0">
                <a:solidFill>
                  <a:prstClr val="black"/>
                </a:solidFill>
                <a:latin typeface="Arial" charset="0"/>
                <a:cs typeface="Arial" charset="0"/>
              </a:rPr>
              <a:t> </a:t>
            </a:r>
          </a:p>
          <a:p>
            <a:pPr eaLnBrk="0" fontAlgn="base" hangingPunct="0">
              <a:spcBef>
                <a:spcPct val="0"/>
              </a:spcBef>
              <a:spcAft>
                <a:spcPct val="0"/>
              </a:spcAft>
            </a:pPr>
            <a:endParaRPr lang="en-US" smtClean="0">
              <a:solidFill>
                <a:prstClr val="black"/>
              </a:solidFill>
              <a:latin typeface="Arial" charset="0"/>
              <a:cs typeface="Arial" charset="0"/>
            </a:endParaRPr>
          </a:p>
        </p:txBody>
      </p:sp>
      <p:sp>
        <p:nvSpPr>
          <p:cNvPr id="12293" name="Rectangle 5"/>
          <p:cNvSpPr>
            <a:spLocks noChangeArrowheads="1"/>
          </p:cNvSpPr>
          <p:nvPr/>
        </p:nvSpPr>
        <p:spPr bwMode="auto">
          <a:xfrm>
            <a:off x="1143000" y="556260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r>
              <a:rPr lang="en-US" b="1" u="sng" smtClean="0">
                <a:solidFill>
                  <a:srgbClr val="666666"/>
                </a:solidFill>
                <a:latin typeface="Trebuchet MS" pitchFamily="34" charset="0"/>
                <a:cs typeface="Arial" charset="0"/>
                <a:hlinkClick r:id="rId6"/>
              </a:rPr>
              <a:t>Fritz Haber</a:t>
            </a:r>
            <a:r>
              <a:rPr lang="en-US" smtClean="0">
                <a:solidFill>
                  <a:prstClr val="black"/>
                </a:solidFill>
                <a:latin typeface="Arial" charset="0"/>
                <a:cs typeface="Arial" charset="0"/>
              </a:rPr>
              <a:t> </a:t>
            </a:r>
          </a:p>
        </p:txBody>
      </p:sp>
    </p:spTree>
    <p:extLst>
      <p:ext uri="{BB962C8B-B14F-4D97-AF65-F5344CB8AC3E}">
        <p14:creationId xmlns:p14="http://schemas.microsoft.com/office/powerpoint/2010/main" val="3973470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668.g.akamaitech.net/6/668/792/000/search.eb.com/eb/image?id=6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7315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56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sparrow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884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2439</TotalTime>
  <Words>535</Words>
  <Application>Microsoft Office PowerPoint</Application>
  <PresentationFormat>On-screen Show (4:3)</PresentationFormat>
  <Paragraphs>209</Paragraphs>
  <Slides>59</Slides>
  <Notes>19</Notes>
  <HiddenSlides>0</HiddenSlides>
  <MMClips>0</MMClips>
  <ScaleCrop>false</ScaleCrop>
  <HeadingPairs>
    <vt:vector size="6" baseType="variant">
      <vt:variant>
        <vt:lpstr>Theme</vt:lpstr>
      </vt:variant>
      <vt:variant>
        <vt:i4>5</vt:i4>
      </vt:variant>
      <vt:variant>
        <vt:lpstr>Embedded OLE Servers</vt:lpstr>
      </vt:variant>
      <vt:variant>
        <vt:i4>4</vt:i4>
      </vt:variant>
      <vt:variant>
        <vt:lpstr>Slide Titles</vt:lpstr>
      </vt:variant>
      <vt:variant>
        <vt:i4>59</vt:i4>
      </vt:variant>
    </vt:vector>
  </HeadingPairs>
  <TitlesOfParts>
    <vt:vector size="68" baseType="lpstr">
      <vt:lpstr>Office Theme</vt:lpstr>
      <vt:lpstr>1_Office Theme</vt:lpstr>
      <vt:lpstr>2_Office Theme</vt:lpstr>
      <vt:lpstr>3_Office Theme</vt:lpstr>
      <vt:lpstr>4_Office Theme</vt:lpstr>
      <vt:lpstr>Document</vt:lpstr>
      <vt:lpstr>Paint Shop Pro Image</vt:lpstr>
      <vt:lpstr>Equation</vt:lpstr>
      <vt:lpstr>Chart</vt:lpstr>
      <vt:lpstr>PowerPoint Presentation</vt:lpstr>
      <vt:lpstr>HYDROLOGIC CYCLE (with tiles)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Nitrate Reduction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וְלֹא-תַחֲנִיפוּ אֶת-הָאָרֶץ</dc:title>
  <dc:creator>Cooke, Richard A C</dc:creator>
  <cp:lastModifiedBy>Cooke, Richard A C</cp:lastModifiedBy>
  <cp:revision>88</cp:revision>
  <cp:lastPrinted>2011-09-12T22:19:11Z</cp:lastPrinted>
  <dcterms:created xsi:type="dcterms:W3CDTF">2011-09-12T21:57:28Z</dcterms:created>
  <dcterms:modified xsi:type="dcterms:W3CDTF">2013-02-28T18:31:38Z</dcterms:modified>
</cp:coreProperties>
</file>